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</p:sldMasterIdLst>
  <p:notesMasterIdLst>
    <p:notesMasterId r:id="rId54"/>
  </p:notesMasterIdLst>
  <p:handoutMasterIdLst>
    <p:handoutMasterId r:id="rId55"/>
  </p:handoutMasterIdLst>
  <p:sldIdLst>
    <p:sldId id="305" r:id="rId6"/>
    <p:sldId id="296" r:id="rId7"/>
    <p:sldId id="306" r:id="rId8"/>
    <p:sldId id="317" r:id="rId9"/>
    <p:sldId id="318" r:id="rId10"/>
    <p:sldId id="259" r:id="rId11"/>
    <p:sldId id="401" r:id="rId12"/>
    <p:sldId id="402" r:id="rId13"/>
    <p:sldId id="404" r:id="rId14"/>
    <p:sldId id="406" r:id="rId15"/>
    <p:sldId id="407" r:id="rId16"/>
    <p:sldId id="408" r:id="rId17"/>
    <p:sldId id="410" r:id="rId18"/>
    <p:sldId id="411" r:id="rId19"/>
    <p:sldId id="432" r:id="rId20"/>
    <p:sldId id="268" r:id="rId21"/>
    <p:sldId id="477" r:id="rId22"/>
    <p:sldId id="478" r:id="rId23"/>
    <p:sldId id="442" r:id="rId24"/>
    <p:sldId id="434" r:id="rId25"/>
    <p:sldId id="431" r:id="rId26"/>
    <p:sldId id="405" r:id="rId27"/>
    <p:sldId id="435" r:id="rId28"/>
    <p:sldId id="436" r:id="rId29"/>
    <p:sldId id="419" r:id="rId30"/>
    <p:sldId id="437" r:id="rId31"/>
    <p:sldId id="412" r:id="rId32"/>
    <p:sldId id="373" r:id="rId33"/>
    <p:sldId id="413" r:id="rId34"/>
    <p:sldId id="323" r:id="rId35"/>
    <p:sldId id="438" r:id="rId36"/>
    <p:sldId id="430" r:id="rId37"/>
    <p:sldId id="414" r:id="rId38"/>
    <p:sldId id="423" r:id="rId39"/>
    <p:sldId id="443" r:id="rId40"/>
    <p:sldId id="474" r:id="rId41"/>
    <p:sldId id="417" r:id="rId42"/>
    <p:sldId id="420" r:id="rId43"/>
    <p:sldId id="479" r:id="rId44"/>
    <p:sldId id="422" r:id="rId45"/>
    <p:sldId id="475" r:id="rId46"/>
    <p:sldId id="480" r:id="rId47"/>
    <p:sldId id="425" r:id="rId48"/>
    <p:sldId id="476" r:id="rId49"/>
    <p:sldId id="440" r:id="rId50"/>
    <p:sldId id="441" r:id="rId51"/>
    <p:sldId id="428" r:id="rId52"/>
    <p:sldId id="349" r:id="rId5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617" autoAdjust="0"/>
  </p:normalViewPr>
  <p:slideViewPr>
    <p:cSldViewPr snapToGrid="0">
      <p:cViewPr varScale="1">
        <p:scale>
          <a:sx n="58" d="100"/>
          <a:sy n="58" d="100"/>
        </p:scale>
        <p:origin x="9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PowerPoint]Sheet1'!$A$2</c:f>
              <c:strCache>
                <c:ptCount val="1"/>
                <c:pt idx="0">
                  <c:v>B.Tech. (Information Technology)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PowerPoint]Sheet1'!$B$1:$E$1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'[Chart in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0-48EF-90B3-9A87366C37F6}"/>
            </c:ext>
          </c:extLst>
        </c:ser>
        <c:ser>
          <c:idx val="1"/>
          <c:order val="1"/>
          <c:tx>
            <c:strRef>
              <c:f>'[Chart in Microsoft PowerPoint]Sheet1'!$A$3</c:f>
              <c:strCache>
                <c:ptCount val="1"/>
                <c:pt idx="0">
                  <c:v>M.Tech.(Information Technology)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PowerPoint]Sheet1'!$B$1:$E$1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'[Chart in Microsoft PowerPoint]Sheet1'!$B$3:$E$3</c:f>
              <c:numCache>
                <c:formatCode>General</c:formatCode>
                <c:ptCount val="4"/>
                <c:pt idx="0">
                  <c:v>13</c:v>
                </c:pt>
                <c:pt idx="1">
                  <c:v>14</c:v>
                </c:pt>
                <c:pt idx="2">
                  <c:v>16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0-48EF-90B3-9A87366C37F6}"/>
            </c:ext>
          </c:extLst>
        </c:ser>
        <c:ser>
          <c:idx val="3"/>
          <c:order val="3"/>
          <c:tx>
            <c:strRef>
              <c:f>'[Chart in Microsoft PowerPoint]Sheet1'!$A$5</c:f>
              <c:strCache>
                <c:ptCount val="1"/>
                <c:pt idx="0">
                  <c:v>M. C. A </c:v>
                </c:pt>
              </c:strCache>
            </c:strRef>
          </c:tx>
          <c:spPr>
            <a:noFill/>
            <a:ln w="25400" cap="flat" cmpd="sng" algn="ctr">
              <a:solidFill>
                <a:schemeClr val="accent4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PowerPoint]Sheet1'!$B$1:$E$1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'[Chart in Microsoft PowerPoint]Sheet1'!$B$5:$E$5</c:f>
              <c:numCache>
                <c:formatCode>General</c:formatCode>
                <c:ptCount val="4"/>
                <c:pt idx="0">
                  <c:v>41</c:v>
                </c:pt>
                <c:pt idx="1">
                  <c:v>39</c:v>
                </c:pt>
                <c:pt idx="2">
                  <c:v>40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0-48EF-90B3-9A87366C37F6}"/>
            </c:ext>
          </c:extLst>
        </c:ser>
        <c:ser>
          <c:idx val="4"/>
          <c:order val="4"/>
          <c:tx>
            <c:strRef>
              <c:f>'[Chart in Microsoft PowerPoint]Sheet1'!$A$6</c:f>
              <c:strCache>
                <c:ptCount val="1"/>
                <c:pt idx="0">
                  <c:v>M.Sc. ( Computer Science)</c:v>
                </c:pt>
              </c:strCache>
            </c:strRef>
          </c:tx>
          <c:spPr>
            <a:noFill/>
            <a:ln w="25400" cap="flat" cmpd="sng" algn="ctr">
              <a:solidFill>
                <a:schemeClr val="accent5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PowerPoint]Sheet1'!$B$1:$E$1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'[Chart in Microsoft PowerPoint]Sheet1'!$B$6:$E$6</c:f>
              <c:numCache>
                <c:formatCode>General</c:formatCode>
                <c:ptCount val="4"/>
                <c:pt idx="0">
                  <c:v>28</c:v>
                </c:pt>
                <c:pt idx="1">
                  <c:v>33</c:v>
                </c:pt>
                <c:pt idx="2">
                  <c:v>43</c:v>
                </c:pt>
                <c:pt idx="3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50-48EF-90B3-9A87366C37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35"/>
        <c:axId val="688504783"/>
        <c:axId val="688508111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'[Chart in Microsoft PowerPoint]Sheet1'!$A$4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noFill/>
                  <a:ln w="25400" cap="flat" cmpd="sng" algn="ctr">
                    <a:solidFill>
                      <a:schemeClr val="accent3"/>
                    </a:solidFill>
                    <a:miter lim="800000"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'[Chart in Microsoft PowerPoint]Sheet1'!$B$1:$E$1</c15:sqref>
                        </c15:formulaRef>
                      </c:ext>
                    </c:extLst>
                    <c:strCache>
                      <c:ptCount val="4"/>
                      <c:pt idx="0">
                        <c:v>2018-19</c:v>
                      </c:pt>
                      <c:pt idx="1">
                        <c:v>2019-20</c:v>
                      </c:pt>
                      <c:pt idx="2">
                        <c:v>2020-21</c:v>
                      </c:pt>
                      <c:pt idx="3">
                        <c:v>2021-22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'[Chart in Microsoft PowerPoint]Sheet1'!$B$4:$E$4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B950-48EF-90B3-9A87366C37F6}"/>
                  </c:ext>
                </c:extLst>
              </c15:ser>
            </c15:filteredBarSeries>
          </c:ext>
        </c:extLst>
      </c:barChart>
      <c:catAx>
        <c:axId val="688504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88508111"/>
        <c:crosses val="autoZero"/>
        <c:auto val="1"/>
        <c:lblAlgn val="ctr"/>
        <c:lblOffset val="100"/>
        <c:noMultiLvlLbl val="0"/>
      </c:catAx>
      <c:valAx>
        <c:axId val="6885081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88504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5529009135032331E-2"/>
          <c:y val="1.7560318657562034E-2"/>
          <c:w val="0.71010210455457878"/>
          <c:h val="0.133415558027519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Student Feedback</a:t>
            </a:r>
            <a:r>
              <a:rPr lang="en-IN" sz="20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Responses on curriculum </a:t>
            </a:r>
            <a:endParaRPr lang="en-I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74613958453749"/>
          <c:y val="4.16667853227207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70259186351706"/>
          <c:y val="0.37837637982951067"/>
          <c:w val="0.82711515748031517"/>
          <c:h val="0.445188760849041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Strongly Agree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Sheet1!$C$4:$N$4</c:f>
              <c:strCache>
                <c:ptCount val="12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  <c:pt idx="8">
                  <c:v>Q9</c:v>
                </c:pt>
                <c:pt idx="9">
                  <c:v>Q10</c:v>
                </c:pt>
                <c:pt idx="10">
                  <c:v>Q11</c:v>
                </c:pt>
                <c:pt idx="11">
                  <c:v>Q12</c:v>
                </c:pt>
              </c:strCache>
            </c:strRef>
          </c:cat>
          <c:val>
            <c:numRef>
              <c:f>Sheet1!$C$5:$N$5</c:f>
              <c:numCache>
                <c:formatCode>General</c:formatCode>
                <c:ptCount val="12"/>
                <c:pt idx="0">
                  <c:v>38</c:v>
                </c:pt>
                <c:pt idx="1">
                  <c:v>28</c:v>
                </c:pt>
                <c:pt idx="2">
                  <c:v>31</c:v>
                </c:pt>
                <c:pt idx="3">
                  <c:v>27</c:v>
                </c:pt>
                <c:pt idx="4">
                  <c:v>29</c:v>
                </c:pt>
                <c:pt idx="5">
                  <c:v>36</c:v>
                </c:pt>
                <c:pt idx="6">
                  <c:v>34</c:v>
                </c:pt>
                <c:pt idx="7">
                  <c:v>29</c:v>
                </c:pt>
                <c:pt idx="8">
                  <c:v>36</c:v>
                </c:pt>
                <c:pt idx="9">
                  <c:v>28</c:v>
                </c:pt>
                <c:pt idx="10">
                  <c:v>37</c:v>
                </c:pt>
                <c:pt idx="1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A1-4F50-B628-14B5057E929C}"/>
            </c:ext>
          </c:extLst>
        </c:ser>
        <c:ser>
          <c:idx val="1"/>
          <c:order val="1"/>
          <c:tx>
            <c:strRef>
              <c:f>Sheet1!$B$6</c:f>
              <c:strCache>
                <c:ptCount val="1"/>
                <c:pt idx="0">
                  <c:v>Agree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Sheet1!$C$4:$N$4</c:f>
              <c:strCache>
                <c:ptCount val="12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  <c:pt idx="8">
                  <c:v>Q9</c:v>
                </c:pt>
                <c:pt idx="9">
                  <c:v>Q10</c:v>
                </c:pt>
                <c:pt idx="10">
                  <c:v>Q11</c:v>
                </c:pt>
                <c:pt idx="11">
                  <c:v>Q12</c:v>
                </c:pt>
              </c:strCache>
            </c:strRef>
          </c:cat>
          <c:val>
            <c:numRef>
              <c:f>Sheet1!$C$6:$N$6</c:f>
              <c:numCache>
                <c:formatCode>General</c:formatCode>
                <c:ptCount val="12"/>
                <c:pt idx="0">
                  <c:v>6</c:v>
                </c:pt>
                <c:pt idx="1">
                  <c:v>13</c:v>
                </c:pt>
                <c:pt idx="2">
                  <c:v>9</c:v>
                </c:pt>
                <c:pt idx="3">
                  <c:v>14</c:v>
                </c:pt>
                <c:pt idx="4">
                  <c:v>8</c:v>
                </c:pt>
                <c:pt idx="5">
                  <c:v>7</c:v>
                </c:pt>
                <c:pt idx="6">
                  <c:v>9</c:v>
                </c:pt>
                <c:pt idx="7">
                  <c:v>12</c:v>
                </c:pt>
                <c:pt idx="8">
                  <c:v>8</c:v>
                </c:pt>
                <c:pt idx="9">
                  <c:v>12</c:v>
                </c:pt>
                <c:pt idx="10">
                  <c:v>5</c:v>
                </c:pt>
                <c:pt idx="1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A1-4F50-B628-14B5057E929C}"/>
            </c:ext>
          </c:extLst>
        </c:ser>
        <c:ser>
          <c:idx val="2"/>
          <c:order val="2"/>
          <c:tx>
            <c:strRef>
              <c:f>Sheet1!$B$7</c:f>
              <c:strCache>
                <c:ptCount val="1"/>
                <c:pt idx="0">
                  <c:v>Disagree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Sheet1!$C$4:$N$4</c:f>
              <c:strCache>
                <c:ptCount val="12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  <c:pt idx="8">
                  <c:v>Q9</c:v>
                </c:pt>
                <c:pt idx="9">
                  <c:v>Q10</c:v>
                </c:pt>
                <c:pt idx="10">
                  <c:v>Q11</c:v>
                </c:pt>
                <c:pt idx="11">
                  <c:v>Q12</c:v>
                </c:pt>
              </c:strCache>
            </c:strRef>
          </c:cat>
          <c:val>
            <c:numRef>
              <c:f>Sheet1!$C$7:$N$7</c:f>
              <c:numCache>
                <c:formatCode>General</c:formatCode>
                <c:ptCount val="12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9</c:v>
                </c:pt>
                <c:pt idx="5">
                  <c:v>3</c:v>
                </c:pt>
                <c:pt idx="6">
                  <c:v>3</c:v>
                </c:pt>
                <c:pt idx="7">
                  <c:v>5</c:v>
                </c:pt>
                <c:pt idx="8">
                  <c:v>2</c:v>
                </c:pt>
                <c:pt idx="9">
                  <c:v>6</c:v>
                </c:pt>
                <c:pt idx="10">
                  <c:v>4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A1-4F50-B628-14B5057E92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77721408"/>
        <c:axId val="1776562304"/>
      </c:barChart>
      <c:catAx>
        <c:axId val="1477721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</a:t>
                </a:r>
                <a:r>
                  <a:rPr lang="en-IN" sz="1600" baseline="0">
                    <a:solidFill>
                      <a:schemeClr val="tx1"/>
                    </a:solidFill>
                  </a:rPr>
                  <a:t> Number</a:t>
                </a:r>
                <a:endParaRPr lang="en-IN" sz="160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9699671916010498"/>
              <c:y val="0.889223816348109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6562304"/>
        <c:crosses val="autoZero"/>
        <c:auto val="1"/>
        <c:lblAlgn val="ctr"/>
        <c:lblOffset val="100"/>
        <c:noMultiLvlLbl val="0"/>
      </c:catAx>
      <c:valAx>
        <c:axId val="177656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sz="1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No.of</a:t>
                </a:r>
                <a:r>
                  <a:rPr lang="en-IN" sz="1600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Student Responses</a:t>
                </a:r>
                <a:endParaRPr lang="en-IN" sz="1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5228605683548816E-2"/>
              <c:y val="0.232395426096213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7721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310156322293376"/>
          <c:y val="0.24366649871109869"/>
          <c:w val="0.70090814202790797"/>
          <c:h val="6.90746726279468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000" b="1" i="0" u="none" strike="noStrike" kern="1200" baseline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 Feedback  on curriculum </a:t>
            </a:r>
          </a:p>
        </c:rich>
      </c:tx>
      <c:layout>
        <c:manualLayout>
          <c:xMode val="edge"/>
          <c:yMode val="edge"/>
          <c:x val="0.21516697862966333"/>
          <c:y val="2.64550264550264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765414614024935"/>
          <c:y val="0.22328390846717372"/>
          <c:w val="0.83515062585680722"/>
          <c:h val="0.54811257669224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Sheet2!$B$6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Sheet2!$C$5:$H$5</c:f>
              <c:strCache>
                <c:ptCount val="6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</c:strCache>
            </c:strRef>
          </c:cat>
          <c:val>
            <c:numRef>
              <c:f>Sheet2!$C$6:$H$6</c:f>
              <c:numCache>
                <c:formatCode>General</c:formatCode>
                <c:ptCount val="6"/>
                <c:pt idx="0">
                  <c:v>18</c:v>
                </c:pt>
                <c:pt idx="1">
                  <c:v>23</c:v>
                </c:pt>
                <c:pt idx="2">
                  <c:v>19</c:v>
                </c:pt>
                <c:pt idx="3">
                  <c:v>16</c:v>
                </c:pt>
                <c:pt idx="4">
                  <c:v>20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5-4EDB-8CAB-59CA987EA51E}"/>
            </c:ext>
          </c:extLst>
        </c:ser>
        <c:ser>
          <c:idx val="1"/>
          <c:order val="1"/>
          <c:tx>
            <c:strRef>
              <c:f>Sheet2!$B$7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Sheet2!$C$5:$H$5</c:f>
              <c:strCache>
                <c:ptCount val="6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</c:strCache>
            </c:strRef>
          </c:cat>
          <c:val>
            <c:numRef>
              <c:f>Sheet2!$C$7:$H$7</c:f>
              <c:numCache>
                <c:formatCode>General</c:formatCode>
                <c:ptCount val="6"/>
                <c:pt idx="0">
                  <c:v>8</c:v>
                </c:pt>
                <c:pt idx="1">
                  <c:v>4</c:v>
                </c:pt>
                <c:pt idx="2">
                  <c:v>9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25-4EDB-8CAB-59CA987EA51E}"/>
            </c:ext>
          </c:extLst>
        </c:ser>
        <c:ser>
          <c:idx val="2"/>
          <c:order val="2"/>
          <c:tx>
            <c:strRef>
              <c:f>Sheet2!$B$8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Sheet2!$C$5:$H$5</c:f>
              <c:strCache>
                <c:ptCount val="6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</c:strCache>
            </c:strRef>
          </c:cat>
          <c:val>
            <c:numRef>
              <c:f>Sheet2!$C$8:$H$8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25-4EDB-8CAB-59CA987EA5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9136336"/>
        <c:axId val="2093243424"/>
      </c:barChart>
      <c:catAx>
        <c:axId val="2089136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sz="1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Question Number</a:t>
                </a:r>
              </a:p>
            </c:rich>
          </c:tx>
          <c:layout>
            <c:manualLayout>
              <c:xMode val="edge"/>
              <c:yMode val="edge"/>
              <c:x val="0.35962999703777188"/>
              <c:y val="0.872003778190146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3243424"/>
        <c:crosses val="autoZero"/>
        <c:auto val="1"/>
        <c:lblAlgn val="ctr"/>
        <c:lblOffset val="100"/>
        <c:noMultiLvlLbl val="0"/>
      </c:catAx>
      <c:valAx>
        <c:axId val="209324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sz="1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No.of</a:t>
                </a:r>
                <a:r>
                  <a:rPr lang="en-IN" sz="16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parent's Responses</a:t>
                </a:r>
                <a:endParaRPr lang="en-IN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3123417738082984E-2"/>
              <c:y val="0.19673897176019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913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222267000089555"/>
          <c:y val="0.11605340733682175"/>
          <c:w val="0.56468369740635005"/>
          <c:h val="8.66174466286952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Pass</a:t>
            </a:r>
            <a:r>
              <a:rPr lang="en-IN"/>
              <a:t> </a:t>
            </a:r>
            <a:r>
              <a:rPr lang="en-US"/>
              <a:t>Percentage</a:t>
            </a:r>
            <a:endParaRPr lang="en-IN"/>
          </a:p>
          <a:p>
            <a:pPr>
              <a:defRPr/>
            </a:pPr>
            <a:endParaRPr lang="en-IN"/>
          </a:p>
        </c:rich>
      </c:tx>
      <c:layout>
        <c:manualLayout>
          <c:xMode val="edge"/>
          <c:yMode val="edge"/>
          <c:x val="0.40258700585927371"/>
          <c:y val="2.12700925128608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PowerPoint]Sheet1'!$A$2</c:f>
              <c:strCache>
                <c:ptCount val="1"/>
                <c:pt idx="0">
                  <c:v>B.Tech. (Information Technology)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PowerPoint]Sheet1'!$B$1:$E$1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'[Chart in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6-45DC-B776-2D95ADADB96A}"/>
            </c:ext>
          </c:extLst>
        </c:ser>
        <c:ser>
          <c:idx val="1"/>
          <c:order val="1"/>
          <c:tx>
            <c:strRef>
              <c:f>'[Chart in Microsoft PowerPoint]Sheet1'!$A$3</c:f>
              <c:strCache>
                <c:ptCount val="1"/>
                <c:pt idx="0">
                  <c:v>M.Tech.(Information Technology)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PowerPoint]Sheet1'!$B$1:$E$1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'[Chart in Microsoft PowerPoint]Sheet1'!$B$3:$E$3</c:f>
              <c:numCache>
                <c:formatCode>General</c:formatCode>
                <c:ptCount val="4"/>
                <c:pt idx="0">
                  <c:v>84</c:v>
                </c:pt>
                <c:pt idx="1">
                  <c:v>85</c:v>
                </c:pt>
                <c:pt idx="2">
                  <c:v>93</c:v>
                </c:pt>
                <c:pt idx="3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56-45DC-B776-2D95ADADB96A}"/>
            </c:ext>
          </c:extLst>
        </c:ser>
        <c:ser>
          <c:idx val="3"/>
          <c:order val="3"/>
          <c:tx>
            <c:strRef>
              <c:f>'[Chart in Microsoft PowerPoint]Sheet1'!$A$5</c:f>
              <c:strCache>
                <c:ptCount val="1"/>
                <c:pt idx="0">
                  <c:v>M. C. A 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50000"/>
                    <a:satMod val="300000"/>
                  </a:schemeClr>
                </a:gs>
                <a:gs pos="35000">
                  <a:schemeClr val="accent6">
                    <a:lumMod val="60000"/>
                    <a:tint val="37000"/>
                    <a:satMod val="300000"/>
                  </a:schemeClr>
                </a:gs>
                <a:gs pos="100000">
                  <a:schemeClr val="accent6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PowerPoint]Sheet1'!$B$1:$E$1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'[Chart in Microsoft PowerPoint]Sheet1'!$B$5:$E$5</c:f>
              <c:numCache>
                <c:formatCode>General</c:formatCode>
                <c:ptCount val="4"/>
                <c:pt idx="0">
                  <c:v>92</c:v>
                </c:pt>
                <c:pt idx="1">
                  <c:v>97</c:v>
                </c:pt>
                <c:pt idx="2">
                  <c:v>52</c:v>
                </c:pt>
                <c:pt idx="3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56-45DC-B776-2D95ADADB96A}"/>
            </c:ext>
          </c:extLst>
        </c:ser>
        <c:ser>
          <c:idx val="4"/>
          <c:order val="4"/>
          <c:tx>
            <c:strRef>
              <c:f>'[Chart in Microsoft PowerPoint]Sheet1'!$A$6</c:f>
              <c:strCache>
                <c:ptCount val="1"/>
                <c:pt idx="0">
                  <c:v>M.Sc. ( Computer Science)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tint val="50000"/>
                    <a:satMod val="300000"/>
                  </a:schemeClr>
                </a:gs>
                <a:gs pos="35000">
                  <a:schemeClr val="accent5">
                    <a:lumMod val="60000"/>
                    <a:tint val="37000"/>
                    <a:satMod val="300000"/>
                  </a:schemeClr>
                </a:gs>
                <a:gs pos="100000">
                  <a:schemeClr val="accent5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PowerPoint]Sheet1'!$B$1:$E$1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'[Chart in Microsoft PowerPoint]Sheet1'!$B$6:$E$6</c:f>
              <c:numCache>
                <c:formatCode>General</c:formatCode>
                <c:ptCount val="4"/>
                <c:pt idx="0">
                  <c:v>92</c:v>
                </c:pt>
                <c:pt idx="1">
                  <c:v>100</c:v>
                </c:pt>
                <c:pt idx="2">
                  <c:v>100</c:v>
                </c:pt>
                <c:pt idx="3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56-45DC-B776-2D95ADADB96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75736719"/>
        <c:axId val="775735471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'[Chart in Microsoft PowerPoint]Sheet1'!$A$4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tint val="50000"/>
                          <a:satMod val="300000"/>
                        </a:schemeClr>
                      </a:gs>
                      <a:gs pos="35000">
                        <a:schemeClr val="accent4">
                          <a:tint val="37000"/>
                          <a:satMod val="300000"/>
                        </a:schemeClr>
                      </a:gs>
                      <a:gs pos="100000">
                        <a:schemeClr val="accent4">
                          <a:tint val="15000"/>
                          <a:satMod val="350000"/>
                        </a:scheme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chemeClr val="accent4">
                        <a:shade val="95000"/>
                      </a:schemeClr>
                    </a:solidFill>
                    <a:round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'[Chart in Microsoft PowerPoint]Sheet1'!$B$1:$E$1</c15:sqref>
                        </c15:formulaRef>
                      </c:ext>
                    </c:extLst>
                    <c:strCache>
                      <c:ptCount val="4"/>
                      <c:pt idx="0">
                        <c:v>2018-19</c:v>
                      </c:pt>
                      <c:pt idx="1">
                        <c:v>2019-20</c:v>
                      </c:pt>
                      <c:pt idx="2">
                        <c:v>2020-21</c:v>
                      </c:pt>
                      <c:pt idx="3">
                        <c:v>2021-22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'[Chart in Microsoft PowerPoint]Sheet1'!$B$4:$E$4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3156-45DC-B776-2D95ADADB96A}"/>
                  </c:ext>
                </c:extLst>
              </c15:ser>
            </c15:filteredBarSeries>
          </c:ext>
        </c:extLst>
      </c:barChart>
      <c:catAx>
        <c:axId val="775736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5735471"/>
        <c:crosses val="autoZero"/>
        <c:auto val="1"/>
        <c:lblAlgn val="ctr"/>
        <c:lblOffset val="100"/>
        <c:noMultiLvlLbl val="0"/>
      </c:catAx>
      <c:valAx>
        <c:axId val="775735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5736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students appearing in state/ national/ international level examinations </a:t>
            </a:r>
            <a:endParaRPr lang="en-IN"/>
          </a:p>
        </c:rich>
      </c:tx>
      <c:layout>
        <c:manualLayout>
          <c:xMode val="edge"/>
          <c:yMode val="edge"/>
          <c:x val="0.12329155730533684"/>
          <c:y val="2.87234602819810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PowerPoint]Sheet1'!$A$1:$C$1</c:f>
              <c:strCache>
                <c:ptCount val="3"/>
                <c:pt idx="0">
                  <c:v>2021-22</c:v>
                </c:pt>
                <c:pt idx="1">
                  <c:v>2020-21</c:v>
                </c:pt>
                <c:pt idx="2">
                  <c:v>2019-20</c:v>
                </c:pt>
              </c:strCache>
            </c:strRef>
          </c:cat>
          <c:val>
            <c:numRef>
              <c:f>'[Chart in Microsoft PowerPoint]Sheet1'!$A$2:$C$2</c:f>
              <c:numCache>
                <c:formatCode>General</c:formatCode>
                <c:ptCount val="3"/>
                <c:pt idx="0">
                  <c:v>30</c:v>
                </c:pt>
                <c:pt idx="1">
                  <c:v>7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16-456D-B149-71BBCBF91C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88348799"/>
        <c:axId val="688347551"/>
        <c:axId val="0"/>
      </c:bar3DChart>
      <c:catAx>
        <c:axId val="688348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347551"/>
        <c:crosses val="autoZero"/>
        <c:auto val="1"/>
        <c:lblAlgn val="ctr"/>
        <c:lblOffset val="100"/>
        <c:noMultiLvlLbl val="0"/>
      </c:catAx>
      <c:valAx>
        <c:axId val="688347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348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outgoing students placed year - wise during the last five years</a:t>
            </a:r>
            <a:endParaRPr lang="en-I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PowerPoint]Sheet1'!$A$1:$C$1</c:f>
              <c:strCache>
                <c:ptCount val="3"/>
                <c:pt idx="0">
                  <c:v>2021-22</c:v>
                </c:pt>
                <c:pt idx="1">
                  <c:v>2020-21</c:v>
                </c:pt>
                <c:pt idx="2">
                  <c:v>2019-20</c:v>
                </c:pt>
              </c:strCache>
            </c:strRef>
          </c:cat>
          <c:val>
            <c:numRef>
              <c:f>'[Chart in Microsoft PowerPoint]Sheet1'!$A$2:$C$2</c:f>
              <c:numCache>
                <c:formatCode>General</c:formatCode>
                <c:ptCount val="3"/>
                <c:pt idx="0">
                  <c:v>49</c:v>
                </c:pt>
                <c:pt idx="1">
                  <c:v>32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C4-4557-BC9B-4E2FB98C67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88348799"/>
        <c:axId val="688347551"/>
        <c:axId val="0"/>
      </c:bar3DChart>
      <c:catAx>
        <c:axId val="688348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347551"/>
        <c:crosses val="autoZero"/>
        <c:auto val="1"/>
        <c:lblAlgn val="ctr"/>
        <c:lblOffset val="100"/>
        <c:noMultiLvlLbl val="0"/>
      </c:catAx>
      <c:valAx>
        <c:axId val="688347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348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4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D347C6-7BFB-4019-B406-944E4B6E79C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D54F0FEC-29B1-4D07-AEEB-E5916E8456AD}">
      <dgm:prSet phldrT="[Text]"/>
      <dgm:spPr/>
      <dgm:t>
        <a:bodyPr/>
        <a:lstStyle/>
        <a:p>
          <a:r>
            <a:rPr lang="en-IN" dirty="0"/>
            <a:t>RO - Water plant</a:t>
          </a:r>
        </a:p>
      </dgm:t>
    </dgm:pt>
    <dgm:pt modelId="{843CC61A-0BF7-4A99-BCD3-1AF29D08F43D}" type="parTrans" cxnId="{31942D80-E6E7-4064-8F96-A275769FFD8D}">
      <dgm:prSet/>
      <dgm:spPr/>
      <dgm:t>
        <a:bodyPr/>
        <a:lstStyle/>
        <a:p>
          <a:endParaRPr lang="en-IN"/>
        </a:p>
      </dgm:t>
    </dgm:pt>
    <dgm:pt modelId="{7D0F0A5C-8598-4F2A-8976-0D238A6BF558}" type="sibTrans" cxnId="{31942D80-E6E7-4064-8F96-A275769FFD8D}">
      <dgm:prSet/>
      <dgm:spPr/>
      <dgm:t>
        <a:bodyPr/>
        <a:lstStyle/>
        <a:p>
          <a:endParaRPr lang="en-IN"/>
        </a:p>
      </dgm:t>
    </dgm:pt>
    <dgm:pt modelId="{E9885765-2014-425B-B05F-EDBE275549FE}">
      <dgm:prSet phldrT="[Text]"/>
      <dgm:spPr/>
      <dgm:t>
        <a:bodyPr/>
        <a:lstStyle/>
        <a:p>
          <a:r>
            <a:rPr lang="en-IN" dirty="0"/>
            <a:t>Canteen </a:t>
          </a:r>
        </a:p>
      </dgm:t>
    </dgm:pt>
    <dgm:pt modelId="{F984E3DC-7B8C-4C8C-88FD-1355E1E73D85}" type="parTrans" cxnId="{4D6C4ABA-AD1B-407A-A36D-EADE77A24419}">
      <dgm:prSet/>
      <dgm:spPr/>
      <dgm:t>
        <a:bodyPr/>
        <a:lstStyle/>
        <a:p>
          <a:endParaRPr lang="en-IN"/>
        </a:p>
      </dgm:t>
    </dgm:pt>
    <dgm:pt modelId="{8E42A7CA-364B-4310-9537-1C49B2852A37}" type="sibTrans" cxnId="{4D6C4ABA-AD1B-407A-A36D-EADE77A24419}">
      <dgm:prSet/>
      <dgm:spPr/>
      <dgm:t>
        <a:bodyPr/>
        <a:lstStyle/>
        <a:p>
          <a:endParaRPr lang="en-IN"/>
        </a:p>
      </dgm:t>
    </dgm:pt>
    <dgm:pt modelId="{8B9E0C98-082A-4CFE-ADAC-F6ECF92E76E0}">
      <dgm:prSet phldrT="[Text]"/>
      <dgm:spPr/>
      <dgm:t>
        <a:bodyPr/>
        <a:lstStyle/>
        <a:p>
          <a:r>
            <a:rPr lang="en-IN" dirty="0"/>
            <a:t>Parking Area</a:t>
          </a:r>
        </a:p>
      </dgm:t>
    </dgm:pt>
    <dgm:pt modelId="{9D75D806-B23D-4D5E-B096-F32970DE5A7A}" type="parTrans" cxnId="{89C7F013-C4B4-4DDA-A2D2-ABD73FBB8F4A}">
      <dgm:prSet/>
      <dgm:spPr/>
      <dgm:t>
        <a:bodyPr/>
        <a:lstStyle/>
        <a:p>
          <a:endParaRPr lang="en-IN"/>
        </a:p>
      </dgm:t>
    </dgm:pt>
    <dgm:pt modelId="{ADE46939-0459-45D6-B2F0-7A9440D4FC7C}" type="sibTrans" cxnId="{89C7F013-C4B4-4DDA-A2D2-ABD73FBB8F4A}">
      <dgm:prSet/>
      <dgm:spPr/>
      <dgm:t>
        <a:bodyPr/>
        <a:lstStyle/>
        <a:p>
          <a:endParaRPr lang="en-IN"/>
        </a:p>
      </dgm:t>
    </dgm:pt>
    <dgm:pt modelId="{E15C9B6B-0EF2-40EC-90EF-172E84509B65}">
      <dgm:prSet phldrT="[Text]"/>
      <dgm:spPr/>
      <dgm:t>
        <a:bodyPr/>
        <a:lstStyle/>
        <a:p>
          <a:r>
            <a:rPr lang="en-IN" dirty="0"/>
            <a:t>Open Air Auditorium</a:t>
          </a:r>
        </a:p>
      </dgm:t>
    </dgm:pt>
    <dgm:pt modelId="{2DD0D12C-A860-4660-B03E-6B005B3A83A3}" type="parTrans" cxnId="{888EF9D7-6819-4F4B-A640-D6D3EAC42746}">
      <dgm:prSet/>
      <dgm:spPr/>
      <dgm:t>
        <a:bodyPr/>
        <a:lstStyle/>
        <a:p>
          <a:endParaRPr lang="en-IN"/>
        </a:p>
      </dgm:t>
    </dgm:pt>
    <dgm:pt modelId="{9A8EF499-853C-4704-9446-72DF1C07A382}" type="sibTrans" cxnId="{888EF9D7-6819-4F4B-A640-D6D3EAC42746}">
      <dgm:prSet/>
      <dgm:spPr/>
      <dgm:t>
        <a:bodyPr/>
        <a:lstStyle/>
        <a:p>
          <a:endParaRPr lang="en-IN"/>
        </a:p>
      </dgm:t>
    </dgm:pt>
    <dgm:pt modelId="{DF84CEEC-4433-43AD-963E-80A43AAE4B5C}" type="pres">
      <dgm:prSet presAssocID="{7BD347C6-7BFB-4019-B406-944E4B6E79C1}" presName="Name0" presStyleCnt="0">
        <dgm:presLayoutVars>
          <dgm:dir/>
          <dgm:resizeHandles val="exact"/>
        </dgm:presLayoutVars>
      </dgm:prSet>
      <dgm:spPr/>
    </dgm:pt>
    <dgm:pt modelId="{EC9C2F25-C859-4295-BD13-DB7BC7D3106A}" type="pres">
      <dgm:prSet presAssocID="{D54F0FEC-29B1-4D07-AEEB-E5916E8456AD}" presName="composite" presStyleCnt="0"/>
      <dgm:spPr/>
    </dgm:pt>
    <dgm:pt modelId="{E69DCD4E-FEDC-42ED-959E-91F3AE7C9245}" type="pres">
      <dgm:prSet presAssocID="{D54F0FEC-29B1-4D07-AEEB-E5916E8456AD}" presName="rect1" presStyleLbl="bgImgPlace1" presStyleIdx="0" presStyleCnt="4" custLinFactNeighborX="214" custLinFactNeighborY="800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0B456BE-4DCC-4AD2-BBE2-67B910B4C237}" type="pres">
      <dgm:prSet presAssocID="{D54F0FEC-29B1-4D07-AEEB-E5916E8456AD}" presName="wedgeRectCallout1" presStyleLbl="node1" presStyleIdx="0" presStyleCnt="4">
        <dgm:presLayoutVars>
          <dgm:bulletEnabled val="1"/>
        </dgm:presLayoutVars>
      </dgm:prSet>
      <dgm:spPr/>
    </dgm:pt>
    <dgm:pt modelId="{0B0AAD7D-79BF-446A-8DE5-864020B5A68F}" type="pres">
      <dgm:prSet presAssocID="{7D0F0A5C-8598-4F2A-8976-0D238A6BF558}" presName="sibTrans" presStyleCnt="0"/>
      <dgm:spPr/>
    </dgm:pt>
    <dgm:pt modelId="{125B0B69-AF06-43F7-89E6-0FB12B6BEF12}" type="pres">
      <dgm:prSet presAssocID="{E9885765-2014-425B-B05F-EDBE275549FE}" presName="composite" presStyleCnt="0"/>
      <dgm:spPr/>
    </dgm:pt>
    <dgm:pt modelId="{66937557-4E78-4BD2-B112-F77FC7F2CE80}" type="pres">
      <dgm:prSet presAssocID="{E9885765-2014-425B-B05F-EDBE275549FE}" presName="rect1" presStyleLbl="bgImgPlace1" presStyleIdx="1" presStyleCnt="4" custLinFactNeighborX="-1159" custLinFactNeighborY="800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DCC91DFC-655D-4E98-851D-B315AEF6E7E8}" type="pres">
      <dgm:prSet presAssocID="{E9885765-2014-425B-B05F-EDBE275549FE}" presName="wedgeRectCallout1" presStyleLbl="node1" presStyleIdx="1" presStyleCnt="4">
        <dgm:presLayoutVars>
          <dgm:bulletEnabled val="1"/>
        </dgm:presLayoutVars>
      </dgm:prSet>
      <dgm:spPr/>
    </dgm:pt>
    <dgm:pt modelId="{8A789834-B44A-40FA-B9A1-79EDD7048807}" type="pres">
      <dgm:prSet presAssocID="{8E42A7CA-364B-4310-9537-1C49B2852A37}" presName="sibTrans" presStyleCnt="0"/>
      <dgm:spPr/>
    </dgm:pt>
    <dgm:pt modelId="{90A40149-8E51-44CB-803A-66219865603E}" type="pres">
      <dgm:prSet presAssocID="{8B9E0C98-082A-4CFE-ADAC-F6ECF92E76E0}" presName="composite" presStyleCnt="0"/>
      <dgm:spPr/>
    </dgm:pt>
    <dgm:pt modelId="{199A2A38-A420-428C-B0FA-3531B6BE615F}" type="pres">
      <dgm:prSet presAssocID="{8B9E0C98-082A-4CFE-ADAC-F6ECF92E76E0}" presName="rect1" presStyleLbl="bgImgPlace1" presStyleIdx="2" presStyleCnt="4" custLinFactNeighborX="-3353" custLinFactNeighborY="8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466DD532-6B4D-41B3-827E-5E82B6A159B5}" type="pres">
      <dgm:prSet presAssocID="{8B9E0C98-082A-4CFE-ADAC-F6ECF92E76E0}" presName="wedgeRectCallout1" presStyleLbl="node1" presStyleIdx="2" presStyleCnt="4">
        <dgm:presLayoutVars>
          <dgm:bulletEnabled val="1"/>
        </dgm:presLayoutVars>
      </dgm:prSet>
      <dgm:spPr/>
    </dgm:pt>
    <dgm:pt modelId="{0D1FA0DD-B258-443F-BFAE-14F555E339B4}" type="pres">
      <dgm:prSet presAssocID="{ADE46939-0459-45D6-B2F0-7A9440D4FC7C}" presName="sibTrans" presStyleCnt="0"/>
      <dgm:spPr/>
    </dgm:pt>
    <dgm:pt modelId="{6E935BDE-FBC5-4DE4-A65E-BA3E2F4C218F}" type="pres">
      <dgm:prSet presAssocID="{E15C9B6B-0EF2-40EC-90EF-172E84509B65}" presName="composite" presStyleCnt="0"/>
      <dgm:spPr/>
    </dgm:pt>
    <dgm:pt modelId="{3DF87168-BEC4-4FA6-BCF3-48F2991A5DD2}" type="pres">
      <dgm:prSet presAssocID="{E15C9B6B-0EF2-40EC-90EF-172E84509B65}" presName="rect1" presStyleLbl="bgImgPlace1" presStyleIdx="3" presStyleCnt="4" custLinFactNeighborX="1295" custLinFactNeighborY="800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</dgm:spPr>
    </dgm:pt>
    <dgm:pt modelId="{F7906B62-F01D-422F-BE02-D319F762F3F0}" type="pres">
      <dgm:prSet presAssocID="{E15C9B6B-0EF2-40EC-90EF-172E84509B65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611DBE13-9E5C-4644-A003-BFF448BCA1F0}" type="presOf" srcId="{E9885765-2014-425B-B05F-EDBE275549FE}" destId="{DCC91DFC-655D-4E98-851D-B315AEF6E7E8}" srcOrd="0" destOrd="0" presId="urn:microsoft.com/office/officeart/2008/layout/BendingPictureCaptionList"/>
    <dgm:cxn modelId="{89C7F013-C4B4-4DDA-A2D2-ABD73FBB8F4A}" srcId="{7BD347C6-7BFB-4019-B406-944E4B6E79C1}" destId="{8B9E0C98-082A-4CFE-ADAC-F6ECF92E76E0}" srcOrd="2" destOrd="0" parTransId="{9D75D806-B23D-4D5E-B096-F32970DE5A7A}" sibTransId="{ADE46939-0459-45D6-B2F0-7A9440D4FC7C}"/>
    <dgm:cxn modelId="{B87C1F27-F1FF-4EAD-BEBE-B9F94EA2B62F}" type="presOf" srcId="{7BD347C6-7BFB-4019-B406-944E4B6E79C1}" destId="{DF84CEEC-4433-43AD-963E-80A43AAE4B5C}" srcOrd="0" destOrd="0" presId="urn:microsoft.com/office/officeart/2008/layout/BendingPictureCaptionList"/>
    <dgm:cxn modelId="{ABA83B52-CAFC-4919-8967-967DCB757E21}" type="presOf" srcId="{E15C9B6B-0EF2-40EC-90EF-172E84509B65}" destId="{F7906B62-F01D-422F-BE02-D319F762F3F0}" srcOrd="0" destOrd="0" presId="urn:microsoft.com/office/officeart/2008/layout/BendingPictureCaptionList"/>
    <dgm:cxn modelId="{31942D80-E6E7-4064-8F96-A275769FFD8D}" srcId="{7BD347C6-7BFB-4019-B406-944E4B6E79C1}" destId="{D54F0FEC-29B1-4D07-AEEB-E5916E8456AD}" srcOrd="0" destOrd="0" parTransId="{843CC61A-0BF7-4A99-BCD3-1AF29D08F43D}" sibTransId="{7D0F0A5C-8598-4F2A-8976-0D238A6BF558}"/>
    <dgm:cxn modelId="{4D6C4ABA-AD1B-407A-A36D-EADE77A24419}" srcId="{7BD347C6-7BFB-4019-B406-944E4B6E79C1}" destId="{E9885765-2014-425B-B05F-EDBE275549FE}" srcOrd="1" destOrd="0" parTransId="{F984E3DC-7B8C-4C8C-88FD-1355E1E73D85}" sibTransId="{8E42A7CA-364B-4310-9537-1C49B2852A37}"/>
    <dgm:cxn modelId="{497EB8CB-1708-4CC6-950B-2BBECD4D1FED}" type="presOf" srcId="{D54F0FEC-29B1-4D07-AEEB-E5916E8456AD}" destId="{C0B456BE-4DCC-4AD2-BBE2-67B910B4C237}" srcOrd="0" destOrd="0" presId="urn:microsoft.com/office/officeart/2008/layout/BendingPictureCaptionList"/>
    <dgm:cxn modelId="{BE443BD4-7A61-4A86-8518-E69C963F34D8}" type="presOf" srcId="{8B9E0C98-082A-4CFE-ADAC-F6ECF92E76E0}" destId="{466DD532-6B4D-41B3-827E-5E82B6A159B5}" srcOrd="0" destOrd="0" presId="urn:microsoft.com/office/officeart/2008/layout/BendingPictureCaptionList"/>
    <dgm:cxn modelId="{888EF9D7-6819-4F4B-A640-D6D3EAC42746}" srcId="{7BD347C6-7BFB-4019-B406-944E4B6E79C1}" destId="{E15C9B6B-0EF2-40EC-90EF-172E84509B65}" srcOrd="3" destOrd="0" parTransId="{2DD0D12C-A860-4660-B03E-6B005B3A83A3}" sibTransId="{9A8EF499-853C-4704-9446-72DF1C07A382}"/>
    <dgm:cxn modelId="{B544AE82-DEC9-49F9-9B38-E9888DFE544B}" type="presParOf" srcId="{DF84CEEC-4433-43AD-963E-80A43AAE4B5C}" destId="{EC9C2F25-C859-4295-BD13-DB7BC7D3106A}" srcOrd="0" destOrd="0" presId="urn:microsoft.com/office/officeart/2008/layout/BendingPictureCaptionList"/>
    <dgm:cxn modelId="{FACC12ED-D12D-426B-B306-00372A8D4527}" type="presParOf" srcId="{EC9C2F25-C859-4295-BD13-DB7BC7D3106A}" destId="{E69DCD4E-FEDC-42ED-959E-91F3AE7C9245}" srcOrd="0" destOrd="0" presId="urn:microsoft.com/office/officeart/2008/layout/BendingPictureCaptionList"/>
    <dgm:cxn modelId="{EC2805D7-6DB3-4D7B-B20B-234028FA3684}" type="presParOf" srcId="{EC9C2F25-C859-4295-BD13-DB7BC7D3106A}" destId="{C0B456BE-4DCC-4AD2-BBE2-67B910B4C237}" srcOrd="1" destOrd="0" presId="urn:microsoft.com/office/officeart/2008/layout/BendingPictureCaptionList"/>
    <dgm:cxn modelId="{37ECAEF8-F533-4BD8-88B2-CDAEE4699D3F}" type="presParOf" srcId="{DF84CEEC-4433-43AD-963E-80A43AAE4B5C}" destId="{0B0AAD7D-79BF-446A-8DE5-864020B5A68F}" srcOrd="1" destOrd="0" presId="urn:microsoft.com/office/officeart/2008/layout/BendingPictureCaptionList"/>
    <dgm:cxn modelId="{DB2E537B-419C-494E-832B-7115C926E07F}" type="presParOf" srcId="{DF84CEEC-4433-43AD-963E-80A43AAE4B5C}" destId="{125B0B69-AF06-43F7-89E6-0FB12B6BEF12}" srcOrd="2" destOrd="0" presId="urn:microsoft.com/office/officeart/2008/layout/BendingPictureCaptionList"/>
    <dgm:cxn modelId="{0D11B020-2172-4DB1-945B-04E7DC988A2C}" type="presParOf" srcId="{125B0B69-AF06-43F7-89E6-0FB12B6BEF12}" destId="{66937557-4E78-4BD2-B112-F77FC7F2CE80}" srcOrd="0" destOrd="0" presId="urn:microsoft.com/office/officeart/2008/layout/BendingPictureCaptionList"/>
    <dgm:cxn modelId="{9DD45B71-B422-48C7-AA89-5610D7AE655E}" type="presParOf" srcId="{125B0B69-AF06-43F7-89E6-0FB12B6BEF12}" destId="{DCC91DFC-655D-4E98-851D-B315AEF6E7E8}" srcOrd="1" destOrd="0" presId="urn:microsoft.com/office/officeart/2008/layout/BendingPictureCaptionList"/>
    <dgm:cxn modelId="{331F670C-AB31-4629-B52C-B488252E0AA3}" type="presParOf" srcId="{DF84CEEC-4433-43AD-963E-80A43AAE4B5C}" destId="{8A789834-B44A-40FA-B9A1-79EDD7048807}" srcOrd="3" destOrd="0" presId="urn:microsoft.com/office/officeart/2008/layout/BendingPictureCaptionList"/>
    <dgm:cxn modelId="{27F69F0D-56DD-4567-8281-F5BEDCE49A30}" type="presParOf" srcId="{DF84CEEC-4433-43AD-963E-80A43AAE4B5C}" destId="{90A40149-8E51-44CB-803A-66219865603E}" srcOrd="4" destOrd="0" presId="urn:microsoft.com/office/officeart/2008/layout/BendingPictureCaptionList"/>
    <dgm:cxn modelId="{BC8BD084-DA8E-4A5B-8349-B09D78BB0495}" type="presParOf" srcId="{90A40149-8E51-44CB-803A-66219865603E}" destId="{199A2A38-A420-428C-B0FA-3531B6BE615F}" srcOrd="0" destOrd="0" presId="urn:microsoft.com/office/officeart/2008/layout/BendingPictureCaptionList"/>
    <dgm:cxn modelId="{594F439B-9F58-4019-AB2A-212BCA52626D}" type="presParOf" srcId="{90A40149-8E51-44CB-803A-66219865603E}" destId="{466DD532-6B4D-41B3-827E-5E82B6A159B5}" srcOrd="1" destOrd="0" presId="urn:microsoft.com/office/officeart/2008/layout/BendingPictureCaptionList"/>
    <dgm:cxn modelId="{A8EA78EA-25FB-4825-8651-1547D8EF8DF3}" type="presParOf" srcId="{DF84CEEC-4433-43AD-963E-80A43AAE4B5C}" destId="{0D1FA0DD-B258-443F-BFAE-14F555E339B4}" srcOrd="5" destOrd="0" presId="urn:microsoft.com/office/officeart/2008/layout/BendingPictureCaptionList"/>
    <dgm:cxn modelId="{ABA7D672-084C-4841-91B3-7CCF27C8D4FB}" type="presParOf" srcId="{DF84CEEC-4433-43AD-963E-80A43AAE4B5C}" destId="{6E935BDE-FBC5-4DE4-A65E-BA3E2F4C218F}" srcOrd="6" destOrd="0" presId="urn:microsoft.com/office/officeart/2008/layout/BendingPictureCaptionList"/>
    <dgm:cxn modelId="{12470D28-12D9-4A3B-8942-8A1C019F9D23}" type="presParOf" srcId="{6E935BDE-FBC5-4DE4-A65E-BA3E2F4C218F}" destId="{3DF87168-BEC4-4FA6-BCF3-48F2991A5DD2}" srcOrd="0" destOrd="0" presId="urn:microsoft.com/office/officeart/2008/layout/BendingPictureCaptionList"/>
    <dgm:cxn modelId="{762802A1-0735-49B0-B591-2C5B45565AFC}" type="presParOf" srcId="{6E935BDE-FBC5-4DE4-A65E-BA3E2F4C218F}" destId="{F7906B62-F01D-422F-BE02-D319F762F3F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DCD4E-FEDC-42ED-959E-91F3AE7C9245}">
      <dsp:nvSpPr>
        <dsp:cNvPr id="0" name=""/>
        <dsp:cNvSpPr/>
      </dsp:nvSpPr>
      <dsp:spPr>
        <a:xfrm>
          <a:off x="9528" y="878471"/>
          <a:ext cx="2802015" cy="2241612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456BE-4DCC-4AD2-BBE2-67B910B4C237}">
      <dsp:nvSpPr>
        <dsp:cNvPr id="0" name=""/>
        <dsp:cNvSpPr/>
      </dsp:nvSpPr>
      <dsp:spPr>
        <a:xfrm>
          <a:off x="255713" y="2877989"/>
          <a:ext cx="2493793" cy="7845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RO - Water plant</a:t>
          </a:r>
        </a:p>
      </dsp:txBody>
      <dsp:txXfrm>
        <a:off x="255713" y="2877989"/>
        <a:ext cx="2493793" cy="784564"/>
      </dsp:txXfrm>
    </dsp:sp>
    <dsp:sp modelId="{66937557-4E78-4BD2-B112-F77FC7F2CE80}">
      <dsp:nvSpPr>
        <dsp:cNvPr id="0" name=""/>
        <dsp:cNvSpPr/>
      </dsp:nvSpPr>
      <dsp:spPr>
        <a:xfrm>
          <a:off x="3053273" y="878471"/>
          <a:ext cx="2802015" cy="2241612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91DFC-655D-4E98-851D-B315AEF6E7E8}">
      <dsp:nvSpPr>
        <dsp:cNvPr id="0" name=""/>
        <dsp:cNvSpPr/>
      </dsp:nvSpPr>
      <dsp:spPr>
        <a:xfrm>
          <a:off x="3337930" y="2877989"/>
          <a:ext cx="2493793" cy="7845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Canteen </a:t>
          </a:r>
        </a:p>
      </dsp:txBody>
      <dsp:txXfrm>
        <a:off x="3337930" y="2877989"/>
        <a:ext cx="2493793" cy="784564"/>
      </dsp:txXfrm>
    </dsp:sp>
    <dsp:sp modelId="{199A2A38-A420-428C-B0FA-3531B6BE615F}">
      <dsp:nvSpPr>
        <dsp:cNvPr id="0" name=""/>
        <dsp:cNvSpPr/>
      </dsp:nvSpPr>
      <dsp:spPr>
        <a:xfrm>
          <a:off x="6074014" y="878471"/>
          <a:ext cx="2802015" cy="2241612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DD532-6B4D-41B3-827E-5E82B6A159B5}">
      <dsp:nvSpPr>
        <dsp:cNvPr id="0" name=""/>
        <dsp:cNvSpPr/>
      </dsp:nvSpPr>
      <dsp:spPr>
        <a:xfrm>
          <a:off x="6420147" y="2877989"/>
          <a:ext cx="2493793" cy="7845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Parking Area</a:t>
          </a:r>
        </a:p>
      </dsp:txBody>
      <dsp:txXfrm>
        <a:off x="6420147" y="2877989"/>
        <a:ext cx="2493793" cy="784564"/>
      </dsp:txXfrm>
    </dsp:sp>
    <dsp:sp modelId="{3DF87168-BEC4-4FA6-BCF3-48F2991A5DD2}">
      <dsp:nvSpPr>
        <dsp:cNvPr id="0" name=""/>
        <dsp:cNvSpPr/>
      </dsp:nvSpPr>
      <dsp:spPr>
        <a:xfrm>
          <a:off x="9253714" y="878471"/>
          <a:ext cx="2802015" cy="2241612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06B62-F01D-422F-BE02-D319F762F3F0}">
      <dsp:nvSpPr>
        <dsp:cNvPr id="0" name=""/>
        <dsp:cNvSpPr/>
      </dsp:nvSpPr>
      <dsp:spPr>
        <a:xfrm>
          <a:off x="9502364" y="2877989"/>
          <a:ext cx="2493793" cy="78456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/>
            <a:t>Open Air Auditorium</a:t>
          </a:r>
        </a:p>
      </dsp:txBody>
      <dsp:txXfrm>
        <a:off x="9502364" y="2877989"/>
        <a:ext cx="2493793" cy="784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10/31/2023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32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E4461EE9-AE4A-4484-A4E3-8917DA0B8A43}" type="slidenum">
              <a:rPr lang="en-IN" kern="0">
                <a:solidFill>
                  <a:sysClr val="windowText" lastClr="000000"/>
                </a:solidFill>
              </a:rPr>
              <a:pPr defTabSz="933237">
                <a:defRPr/>
              </a:pPr>
              <a:t>25</a:t>
            </a:fld>
            <a:endParaRPr lang="en-IN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4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76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04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61EE9-AE4A-4484-A4E3-8917DA0B8A43}" type="slidenum">
              <a:rPr lang="en-IN" smtClean="0"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0615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10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87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6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F30B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Information Technology &amp; Computer Applications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3CF92-FE69-4499-A5B7-A45A2A626CEE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73204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F30B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Information Technology &amp; Computer Applications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0961-0F4D-42B4-8425-43A783A6226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57383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92505" cy="6858000"/>
          </a:xfrm>
          <a:custGeom>
            <a:avLst/>
            <a:gdLst/>
            <a:ahLst/>
            <a:cxnLst/>
            <a:rect l="l" t="t" r="r" b="b"/>
            <a:pathLst>
              <a:path w="992505" h="6858000">
                <a:moveTo>
                  <a:pt x="992124" y="0"/>
                </a:moveTo>
                <a:lnTo>
                  <a:pt x="992124" y="0"/>
                </a:lnTo>
                <a:lnTo>
                  <a:pt x="0" y="0"/>
                </a:lnTo>
                <a:lnTo>
                  <a:pt x="0" y="6858000"/>
                </a:lnTo>
                <a:lnTo>
                  <a:pt x="992124" y="6858000"/>
                </a:lnTo>
                <a:lnTo>
                  <a:pt x="992124" y="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92124" y="0"/>
            <a:ext cx="622300" cy="6858000"/>
          </a:xfrm>
          <a:custGeom>
            <a:avLst/>
            <a:gdLst/>
            <a:ahLst/>
            <a:cxnLst/>
            <a:rect l="l" t="t" r="r" b="b"/>
            <a:pathLst>
              <a:path w="622300" h="6858000">
                <a:moveTo>
                  <a:pt x="621792" y="0"/>
                </a:moveTo>
                <a:lnTo>
                  <a:pt x="417576" y="0"/>
                </a:lnTo>
                <a:lnTo>
                  <a:pt x="414528" y="0"/>
                </a:lnTo>
                <a:lnTo>
                  <a:pt x="208788" y="0"/>
                </a:lnTo>
                <a:lnTo>
                  <a:pt x="0" y="0"/>
                </a:lnTo>
                <a:lnTo>
                  <a:pt x="0" y="6858000"/>
                </a:lnTo>
                <a:lnTo>
                  <a:pt x="208788" y="6858000"/>
                </a:lnTo>
                <a:lnTo>
                  <a:pt x="414528" y="6858000"/>
                </a:lnTo>
                <a:lnTo>
                  <a:pt x="417576" y="6858000"/>
                </a:lnTo>
                <a:lnTo>
                  <a:pt x="621792" y="6858000"/>
                </a:lnTo>
                <a:lnTo>
                  <a:pt x="621792" y="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F30B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Information Technology &amp; Computer Applications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8696D-79CF-432C-B6EF-D7F13B6FAB82}" type="datetime1">
              <a:rPr lang="en-US" smtClean="0"/>
              <a:t>10/31/2023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16345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F30B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Information Technology &amp; Computer Applications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98821-6A69-4183-BDA9-A511222A12FE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68755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985770" cy="6858000"/>
          </a:xfrm>
          <a:custGeom>
            <a:avLst/>
            <a:gdLst/>
            <a:ahLst/>
            <a:cxnLst/>
            <a:rect l="l" t="t" r="r" b="b"/>
            <a:pathLst>
              <a:path w="2985770" h="6858000">
                <a:moveTo>
                  <a:pt x="0" y="6858000"/>
                </a:moveTo>
                <a:lnTo>
                  <a:pt x="2985516" y="6858000"/>
                </a:lnTo>
                <a:lnTo>
                  <a:pt x="298551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62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137916" y="0"/>
            <a:ext cx="9054465" cy="6858000"/>
          </a:xfrm>
          <a:custGeom>
            <a:avLst/>
            <a:gdLst/>
            <a:ahLst/>
            <a:cxnLst/>
            <a:rect l="l" t="t" r="r" b="b"/>
            <a:pathLst>
              <a:path w="9054465" h="6858000">
                <a:moveTo>
                  <a:pt x="0" y="6858000"/>
                </a:moveTo>
                <a:lnTo>
                  <a:pt x="9054084" y="6858000"/>
                </a:lnTo>
                <a:lnTo>
                  <a:pt x="905408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985516" y="0"/>
            <a:ext cx="152400" cy="6850380"/>
          </a:xfrm>
          <a:custGeom>
            <a:avLst/>
            <a:gdLst/>
            <a:ahLst/>
            <a:cxnLst/>
            <a:rect l="l" t="t" r="r" b="b"/>
            <a:pathLst>
              <a:path w="152400" h="6850380">
                <a:moveTo>
                  <a:pt x="0" y="6850379"/>
                </a:moveTo>
                <a:lnTo>
                  <a:pt x="152400" y="6850379"/>
                </a:lnTo>
                <a:lnTo>
                  <a:pt x="152400" y="0"/>
                </a:lnTo>
                <a:lnTo>
                  <a:pt x="0" y="0"/>
                </a:lnTo>
                <a:lnTo>
                  <a:pt x="0" y="6850379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508" y="5614415"/>
            <a:ext cx="975360" cy="10073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Information Technology &amp; Computer Applications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83CC8-A3E6-4D93-B0AB-CB08E21FA289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15861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5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0601" y="8890"/>
            <a:ext cx="171259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F30B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3114" y="1739138"/>
            <a:ext cx="9431020" cy="4290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Information Technology &amp; Computer Applications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5D4A4-DA6E-4676-8BD1-B4B85B823F1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6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ransition spd="slow">
    <p:fade/>
  </p:transition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andhrauniversity.edu.in/syllabus/new/CS-FINAL16-17.pdf" TargetMode="External"/><Relationship Id="rId5" Type="http://schemas.openxmlformats.org/officeDocument/2006/relationships/hyperlink" Target="https://www.andhrauniversity.edu.in/syllabus/new/mca-20-21.pdf" TargetMode="External"/><Relationship Id="rId4" Type="http://schemas.openxmlformats.org/officeDocument/2006/relationships/hyperlink" Target="https://www.andhrauniversity.edu.in/syllabus/new/final%20proof%20it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4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CO-PO%20Attainements" TargetMode="External"/><Relationship Id="rId2" Type="http://schemas.openxmlformats.org/officeDocument/2006/relationships/hyperlink" Target="file:///C:\Users\SIDDHU\Downloads\2-2%20DAA%20completed.xlsx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andhrauniversity.edu.in/library/icons1.html" TargetMode="External"/><Relationship Id="rId13" Type="http://schemas.openxmlformats.org/officeDocument/2006/relationships/hyperlink" Target="https://scholarkart.in/AU/publications" TargetMode="External"/><Relationship Id="rId3" Type="http://schemas.openxmlformats.org/officeDocument/2006/relationships/hyperlink" Target="https://ieeexplore.ieee.org/Xplore/home.jsp" TargetMode="External"/><Relationship Id="rId7" Type="http://schemas.openxmlformats.org/officeDocument/2006/relationships/hyperlink" Target="http://community.ebooklibrary.org/?AffiliateKey=WEL-ColEngAndUni" TargetMode="External"/><Relationship Id="rId12" Type="http://schemas.openxmlformats.org/officeDocument/2006/relationships/hyperlink" Target="https://services.andhrauniversity.edu.in/filestorage1/iqacfiles/Library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jgateplus.com/search/login/" TargetMode="External"/><Relationship Id="rId11" Type="http://schemas.openxmlformats.org/officeDocument/2006/relationships/hyperlink" Target="https://services.andhrauniversity.edu.in/filestorage1/iqacfiles/shodhganga-proof.pdf" TargetMode="External"/><Relationship Id="rId5" Type="http://schemas.openxmlformats.org/officeDocument/2006/relationships/hyperlink" Target="https://ndl.iitkgp.ac.in/" TargetMode="External"/><Relationship Id="rId15" Type="http://schemas.openxmlformats.org/officeDocument/2006/relationships/image" Target="../media/image19.png"/><Relationship Id="rId10" Type="http://schemas.openxmlformats.org/officeDocument/2006/relationships/hyperlink" Target="https://services.andhrauniversity.edu.in/filestorage1/iqacfiles/soul-proof.pdf" TargetMode="External"/><Relationship Id="rId4" Type="http://schemas.openxmlformats.org/officeDocument/2006/relationships/hyperlink" Target="https://discovery1.delnet.in/" TargetMode="External"/><Relationship Id="rId9" Type="http://schemas.openxmlformats.org/officeDocument/2006/relationships/hyperlink" Target="https://services.andhrauniversity.edu.in/filestorage1/iqacfiles/onlineservices.pdf" TargetMode="External"/><Relationship Id="rId1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27.png"/><Relationship Id="rId7" Type="http://schemas.openxmlformats.org/officeDocument/2006/relationships/image" Target="../media/image5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jp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59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27.png"/><Relationship Id="rId7" Type="http://schemas.openxmlformats.org/officeDocument/2006/relationships/image" Target="../media/image6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60.jpg"/><Relationship Id="rId4" Type="http://schemas.microsoft.com/office/2007/relationships/hdphoto" Target="../media/hdphoto1.wdp"/><Relationship Id="rId9" Type="http://schemas.openxmlformats.org/officeDocument/2006/relationships/image" Target="../media/image63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27.png"/><Relationship Id="rId7" Type="http://schemas.openxmlformats.org/officeDocument/2006/relationships/image" Target="../media/image6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1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19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19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>
                <a:lumMod val="5000"/>
                <a:lumOff val="95000"/>
                <a:alpha val="7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3471333"/>
            <a:ext cx="6693408" cy="721868"/>
          </a:xfrm>
        </p:spPr>
        <p:txBody>
          <a:bodyPr/>
          <a:lstStyle/>
          <a:p>
            <a:pPr marL="30956" marR="24765" indent="257453">
              <a:spcBef>
                <a:spcPts val="77"/>
              </a:spcBef>
              <a:tabLst>
                <a:tab pos="1050449" algn="l"/>
              </a:tabLst>
            </a:pPr>
            <a:r>
              <a:rPr lang="en-US" sz="2000" b="1" dirty="0">
                <a:solidFill>
                  <a:schemeClr val="tx2"/>
                </a:solidFill>
                <a:latin typeface="Times New Roman"/>
                <a:cs typeface="Times New Roman"/>
              </a:rPr>
              <a:t>Department</a:t>
            </a:r>
            <a:r>
              <a:rPr lang="en-US" sz="2000" b="1" spc="-73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Times New Roman"/>
                <a:cs typeface="Times New Roman"/>
              </a:rPr>
              <a:t>of</a:t>
            </a:r>
            <a:r>
              <a:rPr lang="en-US" sz="2000" b="1" spc="-77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br>
              <a:rPr lang="en-US" sz="2000" b="1" spc="-77" dirty="0">
                <a:solidFill>
                  <a:schemeClr val="tx2"/>
                </a:solidFill>
                <a:latin typeface="Times New Roman"/>
                <a:cs typeface="Times New Roman"/>
              </a:rPr>
            </a:br>
            <a:r>
              <a:rPr lang="en-US" sz="2000" b="1" spc="-77" dirty="0">
                <a:solidFill>
                  <a:schemeClr val="tx2"/>
                </a:solidFill>
                <a:latin typeface="Times New Roman"/>
                <a:cs typeface="Times New Roman"/>
              </a:rPr>
              <a:t>Information Technology &amp; Computer Applications</a:t>
            </a:r>
            <a:br>
              <a:rPr lang="en-US" sz="2000" b="1" spc="-77" dirty="0">
                <a:solidFill>
                  <a:schemeClr val="tx2"/>
                </a:solidFill>
                <a:latin typeface="Times New Roman"/>
                <a:cs typeface="Times New Roman"/>
              </a:rPr>
            </a:br>
            <a:r>
              <a:rPr lang="en-US" sz="2000" b="1" spc="-8" dirty="0">
                <a:solidFill>
                  <a:schemeClr val="tx2"/>
                </a:solidFill>
                <a:latin typeface="Times New Roman"/>
                <a:cs typeface="Times New Roman"/>
              </a:rPr>
              <a:t>AUCE, </a:t>
            </a:r>
            <a:r>
              <a:rPr lang="en-US" sz="2000" b="1" dirty="0">
                <a:solidFill>
                  <a:schemeClr val="tx2"/>
                </a:solidFill>
                <a:latin typeface="Times New Roman"/>
                <a:cs typeface="Times New Roman"/>
              </a:rPr>
              <a:t>Andhra</a:t>
            </a:r>
            <a:r>
              <a:rPr lang="en-US" sz="2000" b="1" spc="-41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000" b="1" spc="-20" dirty="0">
                <a:solidFill>
                  <a:schemeClr val="tx2"/>
                </a:solidFill>
                <a:latin typeface="Times New Roman"/>
                <a:cs typeface="Times New Roman"/>
              </a:rPr>
              <a:t>University,</a:t>
            </a:r>
            <a:r>
              <a:rPr lang="en-US" sz="2000" b="1" spc="-81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000" b="1" spc="-8" dirty="0">
                <a:solidFill>
                  <a:schemeClr val="tx2"/>
                </a:solidFill>
                <a:latin typeface="Times New Roman"/>
                <a:cs typeface="Times New Roman"/>
              </a:rPr>
              <a:t>Visakhapatnam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E2D0456-7280-4A0D-A567-6DA13F34B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6994" y="1466834"/>
            <a:ext cx="5118012" cy="438912"/>
          </a:xfrm>
        </p:spPr>
        <p:txBody>
          <a:bodyPr>
            <a:noAutofit/>
          </a:bodyPr>
          <a:lstStyle/>
          <a:p>
            <a:pPr algn="ctr">
              <a:spcBef>
                <a:spcPts val="81"/>
              </a:spcBef>
            </a:pPr>
            <a:r>
              <a:rPr lang="en-US" sz="2800" spc="186" dirty="0">
                <a:solidFill>
                  <a:srgbClr val="0D09A7"/>
                </a:solidFill>
                <a:latin typeface="Cambria"/>
                <a:cs typeface="Cambria"/>
              </a:rPr>
              <a:t>HEARTY</a:t>
            </a:r>
            <a:r>
              <a:rPr lang="en-US" sz="2800" spc="215" dirty="0">
                <a:solidFill>
                  <a:srgbClr val="0D09A7"/>
                </a:solidFill>
                <a:latin typeface="Cambria"/>
                <a:cs typeface="Cambria"/>
              </a:rPr>
              <a:t> </a:t>
            </a:r>
            <a:r>
              <a:rPr lang="en-US" sz="2800" spc="191" dirty="0">
                <a:solidFill>
                  <a:srgbClr val="0D09A7"/>
                </a:solidFill>
                <a:latin typeface="Cambria"/>
                <a:cs typeface="Cambria"/>
              </a:rPr>
              <a:t>WELCOME</a:t>
            </a:r>
            <a:endParaRPr lang="en-US" sz="28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lang="en-US" sz="2800" spc="106" dirty="0">
                <a:solidFill>
                  <a:srgbClr val="E36C09"/>
                </a:solidFill>
                <a:latin typeface="Cambria"/>
                <a:cs typeface="Cambria"/>
              </a:rPr>
              <a:t>Hon’ble</a:t>
            </a:r>
            <a:r>
              <a:rPr lang="en-US" sz="2800" spc="223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lang="en-US" sz="2800" spc="98" dirty="0">
                <a:solidFill>
                  <a:srgbClr val="E36C09"/>
                </a:solidFill>
                <a:latin typeface="Cambria"/>
                <a:cs typeface="Cambria"/>
              </a:rPr>
              <a:t>Chairperson</a:t>
            </a:r>
            <a:r>
              <a:rPr lang="en-US" sz="2800" spc="248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lang="en-US" sz="2800" spc="98" dirty="0">
                <a:solidFill>
                  <a:srgbClr val="E36C09"/>
                </a:solidFill>
                <a:latin typeface="Cambria"/>
                <a:cs typeface="Cambria"/>
              </a:rPr>
              <a:t>and</a:t>
            </a:r>
            <a:r>
              <a:rPr lang="en-US" sz="2800" spc="244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lang="en-US" sz="2800" spc="93" dirty="0">
                <a:solidFill>
                  <a:srgbClr val="E36C09"/>
                </a:solidFill>
                <a:latin typeface="Cambria"/>
                <a:cs typeface="Cambria"/>
              </a:rPr>
              <a:t>Members</a:t>
            </a:r>
            <a:r>
              <a:rPr lang="en-US" sz="2800" spc="228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lang="en-US" sz="2800" spc="93" dirty="0">
                <a:solidFill>
                  <a:srgbClr val="E36C09"/>
                </a:solidFill>
                <a:latin typeface="Cambria"/>
                <a:cs typeface="Cambria"/>
              </a:rPr>
              <a:t>of</a:t>
            </a:r>
            <a:r>
              <a:rPr lang="en-US" sz="2800" spc="236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lang="en-US" sz="2800" spc="171" dirty="0">
                <a:solidFill>
                  <a:srgbClr val="E36C09"/>
                </a:solidFill>
                <a:latin typeface="Cambria"/>
                <a:cs typeface="Cambria"/>
              </a:rPr>
              <a:t>NAAC</a:t>
            </a:r>
            <a:r>
              <a:rPr lang="en-US" sz="2800" spc="236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lang="en-US" sz="2800" spc="57" dirty="0">
                <a:solidFill>
                  <a:srgbClr val="E36C09"/>
                </a:solidFill>
                <a:latin typeface="Cambria"/>
                <a:cs typeface="Cambria"/>
              </a:rPr>
              <a:t>Peer</a:t>
            </a:r>
            <a:r>
              <a:rPr lang="en-US" sz="2800" spc="236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lang="en-US" sz="2800" spc="106" dirty="0">
                <a:solidFill>
                  <a:srgbClr val="E36C09"/>
                </a:solidFill>
                <a:latin typeface="Cambria"/>
                <a:cs typeface="Cambria"/>
              </a:rPr>
              <a:t>Team</a:t>
            </a:r>
            <a:endParaRPr lang="en-IN" sz="2800" dirty="0"/>
          </a:p>
        </p:txBody>
      </p:sp>
      <p:pic>
        <p:nvPicPr>
          <p:cNvPr id="6" name="object 13">
            <a:extLst>
              <a:ext uri="{FF2B5EF4-FFF2-40B4-BE49-F238E27FC236}">
                <a16:creationId xmlns:a16="http://schemas.microsoft.com/office/drawing/2014/main" id="{D89172B8-7929-49D6-8D73-E50EB568330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82439" y="2438400"/>
            <a:ext cx="1466662" cy="1676400"/>
          </a:xfrm>
          <a:prstGeom prst="rect">
            <a:avLst/>
          </a:prstGeom>
        </p:spPr>
      </p:pic>
      <p:pic>
        <p:nvPicPr>
          <p:cNvPr id="7" name="Picture 2" descr="National Assessment and Accreditation Council - Wikipedia">
            <a:extLst>
              <a:ext uri="{FF2B5EF4-FFF2-40B4-BE49-F238E27FC236}">
                <a16:creationId xmlns:a16="http://schemas.microsoft.com/office/drawing/2014/main" id="{15BACDC0-F112-4CF1-933A-8D097EA86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8" y="2438400"/>
            <a:ext cx="146666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/>
        </p:nvSpPr>
        <p:spPr>
          <a:xfrm>
            <a:off x="10725395" y="6021643"/>
            <a:ext cx="365760" cy="340257"/>
          </a:xfrm>
          <a:prstGeom prst="ellipse">
            <a:avLst/>
          </a:prstGeom>
          <a:noFill/>
        </p:spPr>
        <p:txBody>
          <a:bodyPr vert="horz" lIns="7202" tIns="18005" rIns="7202" bIns="18005" rtlCol="0" anchor="ctr">
            <a:noAutofit/>
          </a:bodyPr>
          <a:lstStyle>
            <a:defPPr>
              <a:defRPr lang="en-US"/>
            </a:defPPr>
            <a:lvl1pPr marL="0" algn="ctr" defTabSz="2263597" rtl="0" eaLnBrk="1" latinLnBrk="0" hangingPunct="1">
              <a:defRPr sz="2599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59DC57-532D-4376-8EEF-78300B07CBC7}" type="slidenum">
              <a:rPr lang="en-IN" sz="1023">
                <a:solidFill>
                  <a:schemeClr val="bg1"/>
                </a:solidFill>
              </a:rPr>
              <a:pPr/>
              <a:t>10</a:t>
            </a:fld>
            <a:endParaRPr lang="en-IN" sz="1023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6664945" y="13906958"/>
            <a:ext cx="1399591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131799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113179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A349118-0174-4237-975F-D91A6E18851E}"/>
              </a:ext>
            </a:extLst>
          </p:cNvPr>
          <p:cNvSpPr txBox="1">
            <a:spLocks/>
          </p:cNvSpPr>
          <p:nvPr/>
        </p:nvSpPr>
        <p:spPr>
          <a:xfrm>
            <a:off x="9569695" y="6244707"/>
            <a:ext cx="2311400" cy="365125"/>
          </a:xfrm>
          <a:prstGeom prst="rect">
            <a:avLst/>
          </a:prstGeom>
        </p:spPr>
        <p:txBody>
          <a:bodyPr vert="horz" lIns="91072" tIns="45540" rIns="91072" bIns="45540" rtlCol="0" anchor="ctr"/>
          <a:lstStyle>
            <a:defPPr>
              <a:defRPr lang="en-US" kern="0"/>
            </a:defPPr>
            <a:lvl1pPr marL="0" algn="r" defTabSz="91071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363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715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07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431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6788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147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50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2864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118032C4-C94E-45A5-8526-6ECC41DBF767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chemeClr val="tx2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Curricular Aspects</a:t>
            </a:r>
            <a:endParaRPr lang="en-IN" sz="36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CD894F-C22A-4993-8029-9627463D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156761-5532-4193-A6AC-1556C79FE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E5C97B-ABFA-34F3-A6DA-73819F87A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005" y="1865661"/>
            <a:ext cx="10650137" cy="4308044"/>
          </a:xfrm>
        </p:spPr>
        <p:txBody>
          <a:bodyPr>
            <a:noAutofit/>
          </a:bodyPr>
          <a:lstStyle/>
          <a:p>
            <a:pPr algn="just" defTabSz="445702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Department adheres to curriculum designed by the University to enhance quality in teaching, research, extension and outreach activities.</a:t>
            </a:r>
          </a:p>
          <a:p>
            <a:pPr algn="just" defTabSz="445702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adopting the Choice Based Credit System, Outcome Based Education and NEP 2020.</a:t>
            </a:r>
          </a:p>
          <a:p>
            <a:pPr algn="just" defTabSz="445702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the programs have well-defined Program Educational Outcomes, Program Outcomes, Program Specific Outcomes and Course Outcomes.</a:t>
            </a:r>
          </a:p>
          <a:p>
            <a:pPr algn="just" defTabSz="445702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of Studies (BoS) examines the needs of the stakeholders and inducts the same in the syllabi of the respective programs.</a:t>
            </a:r>
          </a:p>
          <a:p>
            <a:pPr algn="just" defTabSz="445702"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Curriculum is designed with a focus on proficiency in the subject along with employability, skill development and mold them to entrepreneurs.</a:t>
            </a:r>
          </a:p>
          <a:p>
            <a:pPr algn="just" defTabSz="445702">
              <a:lnSpc>
                <a:spcPct val="100000"/>
              </a:lnSpc>
            </a:pPr>
            <a:endParaRPr lang="en-I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45702">
              <a:lnSpc>
                <a:spcPct val="100000"/>
              </a:lnSpc>
            </a:pPr>
            <a:endParaRPr lang="en-I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IN" sz="2400" dirty="0">
              <a:solidFill>
                <a:schemeClr val="bg1">
                  <a:lumMod val="95000"/>
                  <a:lumOff val="5000"/>
                </a:schemeClr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2C711F6D-E2FB-4DD1-BA46-A38C9C9D55A3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66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/>
        </p:nvSpPr>
        <p:spPr>
          <a:xfrm>
            <a:off x="10725395" y="6021643"/>
            <a:ext cx="365760" cy="340257"/>
          </a:xfrm>
          <a:prstGeom prst="ellipse">
            <a:avLst/>
          </a:prstGeom>
          <a:noFill/>
        </p:spPr>
        <p:txBody>
          <a:bodyPr vert="horz" lIns="7202" tIns="18005" rIns="7202" bIns="18005" rtlCol="0" anchor="ctr">
            <a:noAutofit/>
          </a:bodyPr>
          <a:lstStyle>
            <a:defPPr>
              <a:defRPr lang="en-US"/>
            </a:defPPr>
            <a:lvl1pPr marL="0" algn="ctr" defTabSz="2263597" rtl="0" eaLnBrk="1" latinLnBrk="0" hangingPunct="1">
              <a:defRPr sz="2599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59DC57-532D-4376-8EEF-78300B07CBC7}" type="slidenum">
              <a:rPr lang="en-IN" sz="1023">
                <a:solidFill>
                  <a:schemeClr val="bg1"/>
                </a:solidFill>
              </a:rPr>
              <a:pPr/>
              <a:t>11</a:t>
            </a:fld>
            <a:endParaRPr lang="en-IN" sz="1023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6664945" y="13906958"/>
            <a:ext cx="1399591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131799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113179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A349118-0174-4237-975F-D91A6E18851E}"/>
              </a:ext>
            </a:extLst>
          </p:cNvPr>
          <p:cNvSpPr txBox="1">
            <a:spLocks/>
          </p:cNvSpPr>
          <p:nvPr/>
        </p:nvSpPr>
        <p:spPr>
          <a:xfrm>
            <a:off x="9569695" y="6467142"/>
            <a:ext cx="2311400" cy="365125"/>
          </a:xfrm>
          <a:prstGeom prst="rect">
            <a:avLst/>
          </a:prstGeom>
        </p:spPr>
        <p:txBody>
          <a:bodyPr vert="horz" lIns="91072" tIns="45540" rIns="91072" bIns="45540" rtlCol="0" anchor="ctr"/>
          <a:lstStyle>
            <a:defPPr>
              <a:defRPr lang="en-US" kern="0"/>
            </a:defPPr>
            <a:lvl1pPr marL="0" algn="r" defTabSz="91071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363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715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07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431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6788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147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50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2864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118032C4-C94E-45A5-8526-6ECC41DBF767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chemeClr val="tx2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8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OBE Framework</a:t>
            </a:r>
            <a:endParaRPr kumimoji="0" lang="en-IN" sz="378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CD894F-C22A-4993-8029-9627463D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156761-5532-4193-A6AC-1556C79FE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1C7808-2D57-7804-4D5A-9FE296CFEEF1}"/>
              </a:ext>
            </a:extLst>
          </p:cNvPr>
          <p:cNvSpPr txBox="1"/>
          <p:nvPr/>
        </p:nvSpPr>
        <p:spPr>
          <a:xfrm>
            <a:off x="904429" y="1650140"/>
            <a:ext cx="10971849" cy="4893647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70068" indent="-270068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vision , Mission statements of Department are aligned with Institute statements , PO’s of NBA . </a:t>
            </a:r>
          </a:p>
          <a:p>
            <a:pPr marL="270068" indent="-270068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Department also has PEO ,PSO and COs for each course.</a:t>
            </a:r>
          </a:p>
          <a:p>
            <a:pPr marL="270068" indent="-270068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OBE ‘s are implemented in Teaching- Learning process.</a:t>
            </a:r>
          </a:p>
          <a:p>
            <a:pPr marL="270068" indent="-270068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COs are assessed as per the Revised Bloom’s Taxonomy.</a:t>
            </a:r>
          </a:p>
          <a:p>
            <a:pPr marL="270068" indent="-270068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The Course Outcomes are then mapped onto Program Outcomes (POs) and Program Specific Outcomes (PSOs). </a:t>
            </a:r>
          </a:p>
          <a:p>
            <a:pPr marL="270068" indent="-270068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POs and PSOs are on a scale 1 (Low) to 3 (High).</a:t>
            </a:r>
          </a:p>
          <a:p>
            <a:pPr marL="270068" indent="-270068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Course Objectives and Outcomes are pedagogically designed  and mapped using a mixture of Direct and Indirect  methods considering elements of Employability, Entrepreneurship, Skill Development, relevant to Local, National, Regional, Global needs, Gender, Environment and Sustainability, Human Values, and Professional Ethics.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031DF0-5A6E-4EF2-2CAD-9D8EC45BC392}"/>
              </a:ext>
            </a:extLst>
          </p:cNvPr>
          <p:cNvSpPr/>
          <p:nvPr/>
        </p:nvSpPr>
        <p:spPr>
          <a:xfrm>
            <a:off x="904429" y="1165466"/>
            <a:ext cx="5660903" cy="3896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OBE FRAMEWORK</a:t>
            </a:r>
            <a:endParaRPr lang="en-IN" sz="2000" b="1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F4D32B49-EE39-425A-AEC2-BDFD10009311}"/>
              </a:ext>
            </a:extLst>
          </p:cNvPr>
          <p:cNvSpPr txBox="1">
            <a:spLocks/>
          </p:cNvSpPr>
          <p:nvPr/>
        </p:nvSpPr>
        <p:spPr>
          <a:xfrm>
            <a:off x="3489279" y="6543787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048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/>
        </p:nvSpPr>
        <p:spPr>
          <a:xfrm>
            <a:off x="10725395" y="6021643"/>
            <a:ext cx="365760" cy="340257"/>
          </a:xfrm>
          <a:prstGeom prst="ellipse">
            <a:avLst/>
          </a:prstGeom>
          <a:noFill/>
        </p:spPr>
        <p:txBody>
          <a:bodyPr vert="horz" lIns="7202" tIns="18005" rIns="7202" bIns="18005" rtlCol="0" anchor="ctr">
            <a:noAutofit/>
          </a:bodyPr>
          <a:lstStyle>
            <a:defPPr>
              <a:defRPr lang="en-US"/>
            </a:defPPr>
            <a:lvl1pPr marL="0" algn="ctr" defTabSz="2263597" rtl="0" eaLnBrk="1" latinLnBrk="0" hangingPunct="1">
              <a:defRPr sz="2599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59DC57-532D-4376-8EEF-78300B07CBC7}" type="slidenum">
              <a:rPr lang="en-IN" sz="1023">
                <a:solidFill>
                  <a:schemeClr val="bg1"/>
                </a:solidFill>
              </a:rPr>
              <a:pPr/>
              <a:t>12</a:t>
            </a:fld>
            <a:endParaRPr lang="en-IN" sz="1023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6664945" y="13906958"/>
            <a:ext cx="1399591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131799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113179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A349118-0174-4237-975F-D91A6E18851E}"/>
              </a:ext>
            </a:extLst>
          </p:cNvPr>
          <p:cNvSpPr txBox="1">
            <a:spLocks/>
          </p:cNvSpPr>
          <p:nvPr/>
        </p:nvSpPr>
        <p:spPr>
          <a:xfrm>
            <a:off x="9569695" y="6244707"/>
            <a:ext cx="2311400" cy="365125"/>
          </a:xfrm>
          <a:prstGeom prst="rect">
            <a:avLst/>
          </a:prstGeom>
        </p:spPr>
        <p:txBody>
          <a:bodyPr vert="horz" lIns="91072" tIns="45540" rIns="91072" bIns="45540" rtlCol="0" anchor="ctr"/>
          <a:lstStyle>
            <a:defPPr>
              <a:defRPr lang="en-US" kern="0"/>
            </a:defPPr>
            <a:lvl1pPr marL="0" algn="r" defTabSz="91071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363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715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07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431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6788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147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50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2864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118032C4-C94E-45A5-8526-6ECC41DBF767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chemeClr val="tx2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UG Programme Scheme and Syllabi </a:t>
            </a:r>
            <a:endParaRPr lang="en-IN" sz="36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CD894F-C22A-4993-8029-9627463D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156761-5532-4193-A6AC-1556C79FE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12E6311-3635-9192-2A07-62384D03C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839436"/>
              </p:ext>
            </p:extLst>
          </p:nvPr>
        </p:nvGraphicFramePr>
        <p:xfrm>
          <a:off x="2095500" y="1905000"/>
          <a:ext cx="8000999" cy="1709868"/>
        </p:xfrm>
        <a:graphic>
          <a:graphicData uri="http://schemas.openxmlformats.org/drawingml/2006/table">
            <a:tbl>
              <a:tblPr firstRow="1"/>
              <a:tblGrid>
                <a:gridCol w="67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7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586">
                  <a:extLst>
                    <a:ext uri="{9D8B030D-6E8A-4147-A177-3AD203B41FA5}">
                      <a16:colId xmlns:a16="http://schemas.microsoft.com/office/drawing/2014/main" val="1581311276"/>
                    </a:ext>
                  </a:extLst>
                </a:gridCol>
                <a:gridCol w="4267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8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S. No.</a:t>
                      </a:r>
                      <a:endParaRPr lang="en-IN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8FA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Programme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Code</a:t>
                      </a:r>
                      <a:endParaRPr lang="en-IN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8FA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Programme</a:t>
                      </a:r>
                      <a:endParaRPr lang="en-IN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8FA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Link to Course Syllabus</a:t>
                      </a:r>
                      <a:endParaRPr lang="en-IN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8F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14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IN" sz="14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 3-1-11</a:t>
                      </a:r>
                    </a:p>
                    <a:p>
                      <a:pPr algn="l"/>
                      <a:endParaRPr lang="en-IN" sz="14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l"/>
                      <a:r>
                        <a:rPr lang="en-IN" sz="14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B.Tech</a:t>
                      </a:r>
                      <a:r>
                        <a:rPr lang="en-IN" sz="14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– Information Technology Syllabus W.E.F. 2021-2022 Academic year</a:t>
                      </a: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l"/>
                      <a:r>
                        <a:rPr lang="en-IN" sz="14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https://www.andhrauniversity.edu.in/syllabus/new/btech-it-final2122.pdf</a:t>
                      </a: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10B988DC-B53B-4EAB-9969-7BDD381ED119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54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/>
        </p:nvSpPr>
        <p:spPr>
          <a:xfrm>
            <a:off x="10725395" y="6021643"/>
            <a:ext cx="365760" cy="340257"/>
          </a:xfrm>
          <a:prstGeom prst="ellipse">
            <a:avLst/>
          </a:prstGeom>
          <a:noFill/>
        </p:spPr>
        <p:txBody>
          <a:bodyPr vert="horz" lIns="7202" tIns="18005" rIns="7202" bIns="18005" rtlCol="0" anchor="ctr">
            <a:noAutofit/>
          </a:bodyPr>
          <a:lstStyle>
            <a:defPPr>
              <a:defRPr lang="en-US"/>
            </a:defPPr>
            <a:lvl1pPr marL="0" algn="ctr" defTabSz="2263597" rtl="0" eaLnBrk="1" latinLnBrk="0" hangingPunct="1">
              <a:defRPr sz="2599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59DC57-532D-4376-8EEF-78300B07CBC7}" type="slidenum">
              <a:rPr lang="en-IN" sz="1023">
                <a:solidFill>
                  <a:schemeClr val="bg1"/>
                </a:solidFill>
              </a:rPr>
              <a:pPr/>
              <a:t>13</a:t>
            </a:fld>
            <a:endParaRPr lang="en-IN" sz="1023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6664945" y="13906958"/>
            <a:ext cx="1399591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131799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113179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A349118-0174-4237-975F-D91A6E18851E}"/>
              </a:ext>
            </a:extLst>
          </p:cNvPr>
          <p:cNvSpPr txBox="1">
            <a:spLocks/>
          </p:cNvSpPr>
          <p:nvPr/>
        </p:nvSpPr>
        <p:spPr>
          <a:xfrm>
            <a:off x="9569695" y="6244707"/>
            <a:ext cx="2311400" cy="365125"/>
          </a:xfrm>
          <a:prstGeom prst="rect">
            <a:avLst/>
          </a:prstGeom>
        </p:spPr>
        <p:txBody>
          <a:bodyPr vert="horz" lIns="91072" tIns="45540" rIns="91072" bIns="45540" rtlCol="0" anchor="ctr"/>
          <a:lstStyle>
            <a:defPPr>
              <a:defRPr lang="en-US" kern="0"/>
            </a:defPPr>
            <a:lvl1pPr marL="0" algn="r" defTabSz="91071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363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715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07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431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6788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147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50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2864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118032C4-C94E-45A5-8526-6ECC41DBF767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chemeClr val="tx2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PG Programme Scheme and Syllabi </a:t>
            </a:r>
            <a:endParaRPr lang="en-IN" sz="36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CD894F-C22A-4993-8029-9627463D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156761-5532-4193-A6AC-1556C79FE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D456E8-81F3-BBCA-BE49-F9D6EE3CED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650966"/>
              </p:ext>
            </p:extLst>
          </p:nvPr>
        </p:nvGraphicFramePr>
        <p:xfrm>
          <a:off x="1657368" y="2364279"/>
          <a:ext cx="9604799" cy="3004548"/>
        </p:xfrm>
        <a:graphic>
          <a:graphicData uri="http://schemas.openxmlformats.org/drawingml/2006/table">
            <a:tbl>
              <a:tblPr firstRow="1"/>
              <a:tblGrid>
                <a:gridCol w="377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370">
                  <a:extLst>
                    <a:ext uri="{9D8B030D-6E8A-4147-A177-3AD203B41FA5}">
                      <a16:colId xmlns:a16="http://schemas.microsoft.com/office/drawing/2014/main" val="349805998"/>
                    </a:ext>
                  </a:extLst>
                </a:gridCol>
                <a:gridCol w="3507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8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S. No.</a:t>
                      </a:r>
                      <a:endParaRPr lang="en-IN" sz="16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8F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Programme</a:t>
                      </a:r>
                      <a:endParaRPr lang="en-IN" sz="16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Code</a:t>
                      </a: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8FA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Programme</a:t>
                      </a:r>
                      <a:endParaRPr lang="en-IN" sz="16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8FA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CodesLink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to Course Syllabus</a:t>
                      </a:r>
                      <a:endParaRPr lang="en-IN" sz="16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8F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IN" sz="14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3-2-16</a:t>
                      </a:r>
                    </a:p>
                  </a:txBody>
                  <a:tcPr marL="2438" marR="2438" marT="3226" marB="0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l"/>
                      <a:r>
                        <a:rPr lang="en-IN" sz="14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M.Tech. Information Technology (IT) Syllabus W.E.F. 2019-2020 Academic year</a:t>
                      </a: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l"/>
                      <a:r>
                        <a:rPr lang="en-IN" sz="14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  <a:hlinkClick r:id="rId4"/>
                        </a:rPr>
                        <a:t>https://www.andhrauniversity.edu.in/syllabus/new/final%20proof%20it.pdf</a:t>
                      </a:r>
                      <a:endParaRPr lang="en-IN" sz="14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9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IN" sz="14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3-2-20</a:t>
                      </a:r>
                      <a:endParaRPr lang="en-IN" sz="15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Master of Computer Applications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Syllabus W.E.F. 2020-2021 Academic year</a:t>
                      </a:r>
                      <a:endParaRPr lang="en-IN" sz="15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l"/>
                      <a:r>
                        <a:rPr lang="en-IN" sz="14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  <a:hlinkClick r:id="rId5"/>
                        </a:rPr>
                        <a:t>https://www.andhrauniversity.edu.in/syllabus/new/mca-20-21.pdf</a:t>
                      </a:r>
                      <a:endParaRPr lang="en-IN" sz="14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9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IN" sz="14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4-2-21</a:t>
                      </a:r>
                      <a:endParaRPr lang="en-IN" sz="15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Master of Science (Computer science)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Syllabus W.E.F. 2016-2017 Academic year</a:t>
                      </a:r>
                      <a:endParaRPr lang="en-IN" sz="15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  <a:hlinkClick r:id="rId6"/>
                        </a:rPr>
                        <a:t>https://www.andhrauniversity.edu.in/syllabus/new/CS-FINAL16-17.pdf</a:t>
                      </a:r>
                      <a:endParaRPr lang="en-IN" sz="14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58" marR="29258" marT="14629" marB="14629" anchor="ctr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E24F45E4-8224-458F-8845-545927BAF721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029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/>
        </p:nvSpPr>
        <p:spPr>
          <a:xfrm>
            <a:off x="10725395" y="6003985"/>
            <a:ext cx="365760" cy="357915"/>
          </a:xfrm>
          <a:prstGeom prst="ellipse">
            <a:avLst/>
          </a:prstGeom>
          <a:noFill/>
        </p:spPr>
        <p:txBody>
          <a:bodyPr vert="horz" lIns="7202" tIns="18005" rIns="7202" bIns="18005" rtlCol="0" anchor="ctr">
            <a:noAutofit/>
          </a:bodyPr>
          <a:lstStyle>
            <a:defPPr>
              <a:defRPr lang="en-US"/>
            </a:defPPr>
            <a:lvl1pPr marL="0" algn="ctr" defTabSz="2263597" rtl="0" eaLnBrk="1" latinLnBrk="0" hangingPunct="1">
              <a:defRPr sz="2599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6664945" y="13906958"/>
            <a:ext cx="1399591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131799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113179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A349118-0174-4237-975F-D91A6E18851E}"/>
              </a:ext>
            </a:extLst>
          </p:cNvPr>
          <p:cNvSpPr txBox="1">
            <a:spLocks/>
          </p:cNvSpPr>
          <p:nvPr/>
        </p:nvSpPr>
        <p:spPr>
          <a:xfrm>
            <a:off x="9569695" y="6244707"/>
            <a:ext cx="2311400" cy="365125"/>
          </a:xfrm>
          <a:prstGeom prst="rect">
            <a:avLst/>
          </a:prstGeom>
        </p:spPr>
        <p:txBody>
          <a:bodyPr vert="horz" lIns="91072" tIns="45540" rIns="91072" bIns="45540" rtlCol="0" anchor="ctr"/>
          <a:lstStyle>
            <a:defPPr>
              <a:defRPr lang="en-US" kern="0"/>
            </a:defPPr>
            <a:lvl1pPr marL="0" algn="r" defTabSz="91071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363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715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07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431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6788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147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50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2864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118032C4-C94E-45A5-8526-6ECC41DBF767}"/>
              </a:ext>
            </a:extLst>
          </p:cNvPr>
          <p:cNvSpPr/>
          <p:nvPr/>
        </p:nvSpPr>
        <p:spPr>
          <a:xfrm>
            <a:off x="-25879" y="25879"/>
            <a:ext cx="12217879" cy="1019460"/>
          </a:xfrm>
          <a:prstGeom prst="roundRect">
            <a:avLst>
              <a:gd name="adj" fmla="val 4461"/>
            </a:avLst>
          </a:prstGeom>
          <a:solidFill>
            <a:schemeClr val="tx2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Curricular Aspects (Cont..,)</a:t>
            </a:r>
            <a:endParaRPr lang="en-IN" sz="36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CD894F-C22A-4993-8029-9627463D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156761-5532-4193-A6AC-1556C79FE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2A04AB11-6EF7-016F-B81A-EEAB6C6BA06B}"/>
              </a:ext>
            </a:extLst>
          </p:cNvPr>
          <p:cNvSpPr txBox="1"/>
          <p:nvPr/>
        </p:nvSpPr>
        <p:spPr>
          <a:xfrm>
            <a:off x="1010818" y="1147191"/>
            <a:ext cx="38684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indent="-457200">
              <a:lnSpc>
                <a:spcPct val="100000"/>
              </a:lnSpc>
              <a:spcBef>
                <a:spcPts val="95"/>
              </a:spcBef>
              <a:buFont typeface="Courier New"/>
              <a:buChar char="o"/>
              <a:tabLst>
                <a:tab pos="469900" algn="l"/>
              </a:tabLst>
            </a:pPr>
            <a:r>
              <a:rPr lang="en-IN" sz="2800" b="1" dirty="0">
                <a:latin typeface="Times New Roman"/>
                <a:cs typeface="Times New Roman"/>
              </a:rPr>
              <a:t>Student</a:t>
            </a:r>
            <a:r>
              <a:rPr lang="en-IN" sz="2800" b="1" spc="-105" dirty="0">
                <a:latin typeface="Times New Roman"/>
                <a:cs typeface="Times New Roman"/>
              </a:rPr>
              <a:t> </a:t>
            </a:r>
            <a:r>
              <a:rPr lang="en-IN" sz="2800" b="1" dirty="0">
                <a:latin typeface="Times New Roman"/>
                <a:cs typeface="Times New Roman"/>
              </a:rPr>
              <a:t>Project</a:t>
            </a:r>
            <a:r>
              <a:rPr lang="en-IN" sz="2800" b="1" spc="-110" dirty="0">
                <a:latin typeface="Times New Roman"/>
                <a:cs typeface="Times New Roman"/>
              </a:rPr>
              <a:t> </a:t>
            </a:r>
            <a:r>
              <a:rPr lang="en-IN" sz="2800" b="1" spc="-10" dirty="0">
                <a:latin typeface="Times New Roman"/>
                <a:cs typeface="Times New Roman"/>
              </a:rPr>
              <a:t>works</a:t>
            </a:r>
            <a:endParaRPr lang="en-IN" sz="2800" dirty="0">
              <a:latin typeface="Times New Roman"/>
              <a:cs typeface="Times New Roman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82401E9-4D28-41D4-B957-245193E053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6586782"/>
              </p:ext>
            </p:extLst>
          </p:nvPr>
        </p:nvGraphicFramePr>
        <p:xfrm>
          <a:off x="1311215" y="1608291"/>
          <a:ext cx="9893780" cy="4339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8474E328-8D76-4D12-A8BD-019A7260EB4B}"/>
              </a:ext>
            </a:extLst>
          </p:cNvPr>
          <p:cNvSpPr txBox="1">
            <a:spLocks/>
          </p:cNvSpPr>
          <p:nvPr/>
        </p:nvSpPr>
        <p:spPr>
          <a:xfrm>
            <a:off x="3489279" y="6481099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99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9E7478-25F8-4B5B-AF01-2B0933680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620663"/>
              </p:ext>
            </p:extLst>
          </p:nvPr>
        </p:nvGraphicFramePr>
        <p:xfrm>
          <a:off x="919056" y="1344582"/>
          <a:ext cx="10663344" cy="198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9860">
                  <a:extLst>
                    <a:ext uri="{9D8B030D-6E8A-4147-A177-3AD203B41FA5}">
                      <a16:colId xmlns:a16="http://schemas.microsoft.com/office/drawing/2014/main" val="4003771852"/>
                    </a:ext>
                  </a:extLst>
                </a:gridCol>
                <a:gridCol w="4907879">
                  <a:extLst>
                    <a:ext uri="{9D8B030D-6E8A-4147-A177-3AD203B41FA5}">
                      <a16:colId xmlns:a16="http://schemas.microsoft.com/office/drawing/2014/main" val="528916270"/>
                    </a:ext>
                  </a:extLst>
                </a:gridCol>
                <a:gridCol w="4695605">
                  <a:extLst>
                    <a:ext uri="{9D8B030D-6E8A-4147-A177-3AD203B41FA5}">
                      <a16:colId xmlns:a16="http://schemas.microsoft.com/office/drawing/2014/main" val="89249207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IN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Feedback for curriculum given by </a:t>
                      </a:r>
                      <a:endParaRPr lang="en-IN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corrected feed backs</a:t>
                      </a:r>
                      <a:endParaRPr lang="en-IN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161253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</a:t>
                      </a:r>
                      <a:endParaRPr lang="en-IN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IN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917946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Parents</a:t>
                      </a:r>
                      <a:endParaRPr lang="en-IN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IN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964097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Faculty</a:t>
                      </a:r>
                      <a:endParaRPr lang="en-IN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40 </a:t>
                      </a:r>
                      <a:endParaRPr lang="en-IN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66848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Alumni feedbacks</a:t>
                      </a:r>
                      <a:endParaRPr lang="en-IN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40 </a:t>
                      </a:r>
                      <a:endParaRPr lang="en-IN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0036974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A326121-A61B-CCB5-3240-971B05E721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6339351"/>
              </p:ext>
            </p:extLst>
          </p:nvPr>
        </p:nvGraphicFramePr>
        <p:xfrm>
          <a:off x="919056" y="3470425"/>
          <a:ext cx="5100744" cy="2907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EC11BAA-1C57-0181-7EB4-320D8C87190A}"/>
              </a:ext>
            </a:extLst>
          </p:cNvPr>
          <p:cNvGraphicFramePr/>
          <p:nvPr/>
        </p:nvGraphicFramePr>
        <p:xfrm>
          <a:off x="6858000" y="3525716"/>
          <a:ext cx="5100744" cy="2907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9B0DCF69-480A-DCDC-E6EC-396CCEB21E12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3200" b="1" spc="-140">
                <a:solidFill>
                  <a:srgbClr val="FFFF00"/>
                </a:solidFill>
                <a:latin typeface="Times New Roman"/>
                <a:cs typeface="Times New Roman"/>
              </a:rPr>
              <a:t>Feedback Forms </a:t>
            </a:r>
            <a:endParaRPr lang="en-IN" sz="32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3A9C44-34D8-6E11-6A52-2F82D1D87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9FB4C7-3B2D-0813-FA94-DA366E1A7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D009497D-F768-458D-8C03-49CF9298F9E7}"/>
              </a:ext>
            </a:extLst>
          </p:cNvPr>
          <p:cNvSpPr txBox="1">
            <a:spLocks/>
          </p:cNvSpPr>
          <p:nvPr/>
        </p:nvSpPr>
        <p:spPr>
          <a:xfrm>
            <a:off x="3564798" y="6577874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4510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0D464-5BF7-472B-88E5-934C621B31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06F447A-C843-8DBA-C0A4-856168B65167}"/>
              </a:ext>
            </a:extLst>
          </p:cNvPr>
          <p:cNvSpPr/>
          <p:nvPr/>
        </p:nvSpPr>
        <p:spPr>
          <a:xfrm>
            <a:off x="0" y="-28988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Teacher’s Profile</a:t>
            </a:r>
            <a:endParaRPr lang="en-IN" sz="32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25247-C6BF-C81C-545A-81A3313C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F8B5EB-E852-D805-0251-A32369053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1BB665B-FEE2-47FC-896F-C2FF8430E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370280"/>
              </p:ext>
            </p:extLst>
          </p:nvPr>
        </p:nvGraphicFramePr>
        <p:xfrm>
          <a:off x="376475" y="2971714"/>
          <a:ext cx="1126066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708">
                  <a:extLst>
                    <a:ext uri="{9D8B030D-6E8A-4147-A177-3AD203B41FA5}">
                      <a16:colId xmlns:a16="http://schemas.microsoft.com/office/drawing/2014/main" val="2725749381"/>
                    </a:ext>
                  </a:extLst>
                </a:gridCol>
                <a:gridCol w="3423469">
                  <a:extLst>
                    <a:ext uri="{9D8B030D-6E8A-4147-A177-3AD203B41FA5}">
                      <a16:colId xmlns:a16="http://schemas.microsoft.com/office/drawing/2014/main" val="1160383174"/>
                    </a:ext>
                  </a:extLst>
                </a:gridCol>
                <a:gridCol w="2844403">
                  <a:extLst>
                    <a:ext uri="{9D8B030D-6E8A-4147-A177-3AD203B41FA5}">
                      <a16:colId xmlns:a16="http://schemas.microsoft.com/office/drawing/2014/main" val="1705397106"/>
                    </a:ext>
                  </a:extLst>
                </a:gridCol>
                <a:gridCol w="1955999">
                  <a:extLst>
                    <a:ext uri="{9D8B030D-6E8A-4147-A177-3AD203B41FA5}">
                      <a16:colId xmlns:a16="http://schemas.microsoft.com/office/drawing/2014/main" val="3307377580"/>
                    </a:ext>
                  </a:extLst>
                </a:gridCol>
                <a:gridCol w="1971088">
                  <a:extLst>
                    <a:ext uri="{9D8B030D-6E8A-4147-A177-3AD203B41FA5}">
                      <a16:colId xmlns:a16="http://schemas.microsoft.com/office/drawing/2014/main" val="23213478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S.No.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Designation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Qualification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I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Experience in years</a:t>
                      </a:r>
                      <a:endParaRPr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extLst>
                  <a:ext uri="{0D108BD9-81ED-4DB2-BD59-A6C34878D82A}">
                    <a16:rowId xmlns:a16="http://schemas.microsoft.com/office/drawing/2014/main" val="2261157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marL="635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I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</a:t>
                      </a: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Kunjam Nageswara Rao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marL="635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Professor &amp; </a:t>
                      </a:r>
                      <a:r>
                        <a:rPr lang="en-I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HoD</a:t>
                      </a: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8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Ph.D.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23yrs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/>
                </a:tc>
                <a:extLst>
                  <a:ext uri="{0D108BD9-81ED-4DB2-BD59-A6C34878D82A}">
                    <a16:rowId xmlns:a16="http://schemas.microsoft.com/office/drawing/2014/main" val="2821000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I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Dr. M.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Ramjee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Adjunct Professor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Ph.D.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en-I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1435" marB="0"/>
                </a:tc>
                <a:extLst>
                  <a:ext uri="{0D108BD9-81ED-4DB2-BD59-A6C34878D82A}">
                    <a16:rowId xmlns:a16="http://schemas.microsoft.com/office/drawing/2014/main" val="1036121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Dr. B. Prakash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Professor (Ad-hoc)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Ph.D.</a:t>
                      </a:r>
                      <a:endParaRPr lang="en-IN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en-I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999407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Dr. A.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Gauthami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Latha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Professor (Ad-hoc)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Ph.D.</a:t>
                      </a:r>
                      <a:endParaRPr lang="en-IN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en-I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86159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Mr. V.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Nagaraju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Assistant Professor (contract)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IN" sz="1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en-IN" sz="1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589951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Dr. K. Swapna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Assistant Professor (Ad-hoc)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Ph.D.</a:t>
                      </a:r>
                      <a:endParaRPr lang="en-IN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en-I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4275115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Dr. Priyanka Kumari Bhansali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Assistant Professor (Ad-hoc)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Ph.D.</a:t>
                      </a:r>
                      <a:endParaRPr lang="en-IN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en-I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3785900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Ms. I. Grace Asha Roy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Assistant Professor (Ad-hoc)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IN" sz="1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IN" sz="1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76465881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955B4B5-31E6-4D0A-B343-A44D4D28D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75" y="1080139"/>
            <a:ext cx="11260667" cy="182291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46B11648-95D6-4AB3-B4D1-B960FDC8D43A}"/>
              </a:ext>
            </a:extLst>
          </p:cNvPr>
          <p:cNvSpPr txBox="1">
            <a:spLocks/>
          </p:cNvSpPr>
          <p:nvPr/>
        </p:nvSpPr>
        <p:spPr>
          <a:xfrm>
            <a:off x="3489279" y="6549390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0D464-5BF7-472B-88E5-934C621B31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06F447A-C843-8DBA-C0A4-856168B65167}"/>
              </a:ext>
            </a:extLst>
          </p:cNvPr>
          <p:cNvSpPr/>
          <p:nvPr/>
        </p:nvSpPr>
        <p:spPr>
          <a:xfrm>
            <a:off x="0" y="-28988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Teacher’s Profile</a:t>
            </a:r>
            <a:endParaRPr lang="en-IN" sz="32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25247-C6BF-C81C-545A-81A3313C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F8B5EB-E852-D805-0251-A32369053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1BB665B-FEE2-47FC-896F-C2FF8430E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103136"/>
              </p:ext>
            </p:extLst>
          </p:nvPr>
        </p:nvGraphicFramePr>
        <p:xfrm>
          <a:off x="609600" y="1186281"/>
          <a:ext cx="10972800" cy="5175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455">
                  <a:extLst>
                    <a:ext uri="{9D8B030D-6E8A-4147-A177-3AD203B41FA5}">
                      <a16:colId xmlns:a16="http://schemas.microsoft.com/office/drawing/2014/main" val="2725749381"/>
                    </a:ext>
                  </a:extLst>
                </a:gridCol>
                <a:gridCol w="3047875">
                  <a:extLst>
                    <a:ext uri="{9D8B030D-6E8A-4147-A177-3AD203B41FA5}">
                      <a16:colId xmlns:a16="http://schemas.microsoft.com/office/drawing/2014/main" val="1160383174"/>
                    </a:ext>
                  </a:extLst>
                </a:gridCol>
                <a:gridCol w="2658350">
                  <a:extLst>
                    <a:ext uri="{9D8B030D-6E8A-4147-A177-3AD203B41FA5}">
                      <a16:colId xmlns:a16="http://schemas.microsoft.com/office/drawing/2014/main" val="170539710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30737758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321347851"/>
                    </a:ext>
                  </a:extLst>
                </a:gridCol>
              </a:tblGrid>
              <a:tr h="3579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S.No.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Designation</a:t>
                      </a:r>
                      <a:endParaRPr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Qualification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I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Experience in years</a:t>
                      </a:r>
                      <a:endParaRPr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extLst>
                  <a:ext uri="{0D108BD9-81ED-4DB2-BD59-A6C34878D82A}">
                    <a16:rowId xmlns:a16="http://schemas.microsoft.com/office/drawing/2014/main" val="2261157719"/>
                  </a:ext>
                </a:extLst>
              </a:tr>
              <a:tr h="6449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Dr. D.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Sowjanya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Ph. 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IN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/>
                </a:tc>
                <a:extLst>
                  <a:ext uri="{0D108BD9-81ED-4DB2-BD59-A6C34878D82A}">
                    <a16:rowId xmlns:a16="http://schemas.microsoft.com/office/drawing/2014/main" val="2821000602"/>
                  </a:ext>
                </a:extLst>
              </a:tr>
              <a:tr h="3579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Dr. P. Janardhan Rao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Ph. 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4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IN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1435" marB="0"/>
                </a:tc>
                <a:extLst>
                  <a:ext uri="{0D108BD9-81ED-4DB2-BD59-A6C34878D82A}">
                    <a16:rowId xmlns:a16="http://schemas.microsoft.com/office/drawing/2014/main" val="1036121956"/>
                  </a:ext>
                </a:extLst>
              </a:tr>
              <a:tr h="3579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Mrs. M.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Prashanthi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yrs</a:t>
                      </a:r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999407412"/>
                  </a:ext>
                </a:extLst>
              </a:tr>
              <a:tr h="3579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Ms.  M.P. Radha Kumari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yrs</a:t>
                      </a:r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86159239"/>
                  </a:ext>
                </a:extLst>
              </a:tr>
              <a:tr h="5099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 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Ms. N .M. Jasmin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IN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589951870"/>
                  </a:ext>
                </a:extLst>
              </a:tr>
              <a:tr h="5099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Mr. M. Raghuveer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yrs</a:t>
                      </a:r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4275115211"/>
                  </a:ext>
                </a:extLst>
              </a:tr>
              <a:tr h="5494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Mr. K. Yogendra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M.Sc</a:t>
                      </a: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(</a:t>
                      </a: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Ph.D</a:t>
                      </a: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I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3785900242"/>
                  </a:ext>
                </a:extLst>
              </a:tr>
              <a:tr h="5099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Ms. P. Rachel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IN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76465881"/>
                  </a:ext>
                </a:extLst>
              </a:tr>
              <a:tr h="5099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Ms. D. Divya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IN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2266545949"/>
                  </a:ext>
                </a:extLst>
              </a:tr>
              <a:tr h="5099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Mr. Ch Sampath Kumar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IN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3805717774"/>
                  </a:ext>
                </a:extLst>
              </a:tr>
            </a:tbl>
          </a:graphicData>
        </a:graphic>
      </p:graphicFrame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60468F1F-BBFE-436E-9982-2984C0436B33}"/>
              </a:ext>
            </a:extLst>
          </p:cNvPr>
          <p:cNvSpPr txBox="1">
            <a:spLocks/>
          </p:cNvSpPr>
          <p:nvPr/>
        </p:nvSpPr>
        <p:spPr>
          <a:xfrm>
            <a:off x="3489279" y="6474193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13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0D464-5BF7-472B-88E5-934C621B31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06F447A-C843-8DBA-C0A4-856168B65167}"/>
              </a:ext>
            </a:extLst>
          </p:cNvPr>
          <p:cNvSpPr/>
          <p:nvPr/>
        </p:nvSpPr>
        <p:spPr>
          <a:xfrm>
            <a:off x="0" y="-28988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Teacher’s Profile</a:t>
            </a:r>
            <a:endParaRPr lang="en-IN" sz="32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25247-C6BF-C81C-545A-81A3313C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F8B5EB-E852-D805-0251-A32369053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1B81041E-BD6F-44E8-A848-36D5EB0A3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232354"/>
              </p:ext>
            </p:extLst>
          </p:nvPr>
        </p:nvGraphicFramePr>
        <p:xfrm>
          <a:off x="609600" y="1253067"/>
          <a:ext cx="10972800" cy="5290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654">
                  <a:extLst>
                    <a:ext uri="{9D8B030D-6E8A-4147-A177-3AD203B41FA5}">
                      <a16:colId xmlns:a16="http://schemas.microsoft.com/office/drawing/2014/main" val="2725749381"/>
                    </a:ext>
                  </a:extLst>
                </a:gridCol>
                <a:gridCol w="2692583">
                  <a:extLst>
                    <a:ext uri="{9D8B030D-6E8A-4147-A177-3AD203B41FA5}">
                      <a16:colId xmlns:a16="http://schemas.microsoft.com/office/drawing/2014/main" val="1160383174"/>
                    </a:ext>
                  </a:extLst>
                </a:gridCol>
                <a:gridCol w="2344443">
                  <a:extLst>
                    <a:ext uri="{9D8B030D-6E8A-4147-A177-3AD203B41FA5}">
                      <a16:colId xmlns:a16="http://schemas.microsoft.com/office/drawing/2014/main" val="170539710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30737758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321347851"/>
                    </a:ext>
                  </a:extLst>
                </a:gridCol>
              </a:tblGrid>
              <a:tr h="3595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r>
                        <a:rPr sz="16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Designation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Qualification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I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Experience in years</a:t>
                      </a:r>
                      <a:endParaRPr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735" marB="0"/>
                </a:tc>
                <a:extLst>
                  <a:ext uri="{0D108BD9-81ED-4DB2-BD59-A6C34878D82A}">
                    <a16:rowId xmlns:a16="http://schemas.microsoft.com/office/drawing/2014/main" val="2261157719"/>
                  </a:ext>
                </a:extLst>
              </a:tr>
              <a:tr h="5584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Ms. K. Prathima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Assistant Professor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M. Tech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I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/>
                </a:tc>
                <a:extLst>
                  <a:ext uri="{0D108BD9-81ED-4DB2-BD59-A6C34878D82A}">
                    <a16:rowId xmlns:a16="http://schemas.microsoft.com/office/drawing/2014/main" val="2821000602"/>
                  </a:ext>
                </a:extLst>
              </a:tr>
              <a:tr h="3595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Ms. P.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Praveena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I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1435" marB="0"/>
                </a:tc>
                <a:extLst>
                  <a:ext uri="{0D108BD9-81ED-4DB2-BD59-A6C34878D82A}">
                    <a16:rowId xmlns:a16="http://schemas.microsoft.com/office/drawing/2014/main" val="1036121956"/>
                  </a:ext>
                </a:extLst>
              </a:tr>
              <a:tr h="3595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Mr. K.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Manikanth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I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999407412"/>
                  </a:ext>
                </a:extLst>
              </a:tr>
              <a:tr h="3595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Mrs. S. Sirisha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I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86159239"/>
                  </a:ext>
                </a:extLst>
              </a:tr>
              <a:tr h="5122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Mr. K. Venkatesh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IN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589951870"/>
                  </a:ext>
                </a:extLst>
              </a:tr>
              <a:tr h="5122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Ms. B. Sunitha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M.Sc</a:t>
                      </a: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(</a:t>
                      </a: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Ph.D</a:t>
                      </a: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I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4275115211"/>
                  </a:ext>
                </a:extLst>
              </a:tr>
              <a:tr h="622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Ms. Venkata Lavanya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M.Sc</a:t>
                      </a: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(</a:t>
                      </a: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Ph.D</a:t>
                      </a: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I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3785900242"/>
                  </a:ext>
                </a:extLst>
              </a:tr>
              <a:tr h="622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Ms. P. S. R.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Vaghdevi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IN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76465881"/>
                  </a:ext>
                </a:extLst>
              </a:tr>
              <a:tr h="5122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Mr. S. Sandeep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Assistant Professor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IN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</a:t>
                      </a:r>
                      <a:endParaRPr lang="en-IN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2266545949"/>
                  </a:ext>
                </a:extLst>
              </a:tr>
              <a:tr h="5122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  Mr. B. V. Sai Karthik</a:t>
                      </a: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Assistant Professor</a:t>
                      </a: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 Tech</a:t>
                      </a: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63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IN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</a:t>
                      </a:r>
                      <a:endParaRPr lang="en-IN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3805717774"/>
                  </a:ext>
                </a:extLst>
              </a:tr>
            </a:tbl>
          </a:graphicData>
        </a:graphic>
      </p:graphicFrame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FB55289C-C5E0-4114-B386-6741723FC7DE}"/>
              </a:ext>
            </a:extLst>
          </p:cNvPr>
          <p:cNvSpPr txBox="1">
            <a:spLocks/>
          </p:cNvSpPr>
          <p:nvPr/>
        </p:nvSpPr>
        <p:spPr>
          <a:xfrm>
            <a:off x="3489279" y="6543098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62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3"/>
            <a:ext cx="12192000" cy="968261"/>
          </a:xfrm>
          <a:prstGeom prst="rect">
            <a:avLst/>
          </a:prstGeom>
          <a:solidFill>
            <a:schemeClr val="tx1"/>
          </a:solidFill>
          <a:ln w="25400">
            <a:gradFill flip="none" rotWithShape="1">
              <a:gsLst>
                <a:gs pos="0">
                  <a:srgbClr val="2F189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72" tIns="16179" rIns="32372" bIns="16179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/>
        </p:nvSpPr>
        <p:spPr>
          <a:xfrm>
            <a:off x="11395905" y="6446806"/>
            <a:ext cx="297180" cy="365760"/>
          </a:xfrm>
          <a:prstGeom prst="ellipse">
            <a:avLst/>
          </a:prstGeom>
          <a:noFill/>
        </p:spPr>
        <p:txBody>
          <a:bodyPr vert="horz" lIns="6478" tIns="16179" rIns="6478" bIns="16179" rtlCol="0" anchor="ctr">
            <a:noAutofit/>
          </a:bodyPr>
          <a:lstStyle>
            <a:defPPr>
              <a:defRPr lang="en-US"/>
            </a:defPPr>
            <a:lvl1pPr marL="0" algn="ctr" defTabSz="2263597" rtl="0" eaLnBrk="1" latinLnBrk="0" hangingPunct="1">
              <a:defRPr sz="2599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59DC57-532D-4376-8EEF-78300B07CBC7}" type="slidenum">
              <a:rPr lang="en-IN"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IN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517" y="-13965"/>
            <a:ext cx="851136" cy="102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2E16AD-E694-263D-2E5D-F8B8A75366F7}"/>
              </a:ext>
            </a:extLst>
          </p:cNvPr>
          <p:cNvSpPr txBox="1"/>
          <p:nvPr/>
        </p:nvSpPr>
        <p:spPr>
          <a:xfrm>
            <a:off x="2557555" y="26370"/>
            <a:ext cx="6354132" cy="830754"/>
          </a:xfrm>
          <a:prstGeom prst="rect">
            <a:avLst/>
          </a:prstGeom>
          <a:noFill/>
        </p:spPr>
        <p:txBody>
          <a:bodyPr wrap="square" lIns="91194" tIns="45600" rIns="91194" bIns="45600" rtlCol="0">
            <a:spAutoFit/>
          </a:bodyPr>
          <a:lstStyle/>
          <a:p>
            <a:pPr algn="ctr"/>
            <a:r>
              <a:rPr lang="en-I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Categorization – Advanced Learners &amp; Slow Learners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8E1B7B6F-25E2-B567-D025-0C0D61CA9CA6}"/>
              </a:ext>
            </a:extLst>
          </p:cNvPr>
          <p:cNvSpPr/>
          <p:nvPr/>
        </p:nvSpPr>
        <p:spPr>
          <a:xfrm>
            <a:off x="838200" y="1053026"/>
            <a:ext cx="3983222" cy="258727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72" tIns="16179" rIns="32372" bIns="16179" rtlCol="0" anchor="ctr"/>
          <a:lstStyle/>
          <a:p>
            <a:pPr algn="ctr" defTabSz="400641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Programs For Advanced Learners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CB43E781-0935-17F9-AD7B-36708A7F5AD3}"/>
              </a:ext>
            </a:extLst>
          </p:cNvPr>
          <p:cNvSpPr/>
          <p:nvPr/>
        </p:nvSpPr>
        <p:spPr>
          <a:xfrm>
            <a:off x="838201" y="4642245"/>
            <a:ext cx="3969194" cy="258727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72" tIns="16179" rIns="32372" bIns="16179" rtlCol="0" anchor="ctr"/>
          <a:lstStyle/>
          <a:p>
            <a:pPr algn="ctr" defTabSz="400641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Programs For Slow Learners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32F793-32F3-72C7-C65D-DEE9448B764C}"/>
              </a:ext>
            </a:extLst>
          </p:cNvPr>
          <p:cNvSpPr/>
          <p:nvPr/>
        </p:nvSpPr>
        <p:spPr>
          <a:xfrm>
            <a:off x="4613802" y="1053025"/>
            <a:ext cx="7197198" cy="3366587"/>
          </a:xfrm>
          <a:prstGeom prst="roundRect">
            <a:avLst>
              <a:gd name="adj" fmla="val 5481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94" tIns="45600" rIns="91194" bIns="45600" rtlCol="0" anchor="t" anchorCtr="0"/>
          <a:lstStyle/>
          <a:p>
            <a:pPr marL="284982" indent="-284982" algn="just" defTabSz="40064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learners are encouraged to attend workshops, interface with specialists in the field.</a:t>
            </a:r>
          </a:p>
          <a:p>
            <a:pPr marL="284982" indent="-284982" algn="just" defTabSz="40064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Workshops (IoT, Cloud Computing, Cryptography)</a:t>
            </a:r>
          </a:p>
          <a:p>
            <a:pPr marL="284982" indent="-284982" algn="just" defTabSz="40064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 Development through Web blogs</a:t>
            </a:r>
          </a:p>
          <a:p>
            <a:pPr marL="284982" indent="-284982" algn="just" defTabSz="40064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faculty members/mentors concerned interact with the advanced learners to identify their competencies and special interest to develop plans for their involvement and participation in various challenging programmes</a:t>
            </a:r>
          </a:p>
          <a:p>
            <a:pPr marL="284982" indent="-284982" algn="just" defTabSz="40064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TECHNOGRAIL, HACKATHON, PERISCOPE</a:t>
            </a:r>
          </a:p>
          <a:p>
            <a:pPr marL="284982" indent="-284982" algn="just" defTabSz="40064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advanced learners are encouraged to acquire advanced skills in the subject through various online platforms and completion of additional courses.</a:t>
            </a:r>
          </a:p>
          <a:p>
            <a:pPr marL="284982" indent="-284982" algn="just" defTabSz="40064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NPTEL, SWAYAM, MOOC courses, Coursera</a:t>
            </a:r>
          </a:p>
          <a:p>
            <a:pPr defTabSz="400641"/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45DE3FE-21C1-0384-0F7D-A6BF1D488D80}"/>
              </a:ext>
            </a:extLst>
          </p:cNvPr>
          <p:cNvSpPr/>
          <p:nvPr/>
        </p:nvSpPr>
        <p:spPr>
          <a:xfrm>
            <a:off x="4613802" y="4642232"/>
            <a:ext cx="7197198" cy="1828800"/>
          </a:xfrm>
          <a:prstGeom prst="roundRect">
            <a:avLst>
              <a:gd name="adj" fmla="val 5481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94" tIns="45600" rIns="91194" bIns="45600" rtlCol="0" anchor="t" anchorCtr="0"/>
          <a:lstStyle/>
          <a:p>
            <a:pPr marL="284982" indent="-284982" algn="just" defTabSz="40064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learners are provided support with remedial classes at 4 hours per week.</a:t>
            </a:r>
          </a:p>
          <a:p>
            <a:pPr marL="284982" indent="-284982" algn="just" defTabSz="40064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Assignments and handouts are given to slow learners </a:t>
            </a:r>
          </a:p>
          <a:p>
            <a:pPr marL="284982" indent="-284982" algn="just" defTabSz="40064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Counselling through mentor mentee system.</a:t>
            </a:r>
          </a:p>
          <a:p>
            <a:pPr marL="284982" indent="-284982" algn="just" defTabSz="40064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focus on slow learners and their performance is checked regularly.</a:t>
            </a:r>
          </a:p>
          <a:p>
            <a:pPr algn="just" defTabSz="400641"/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DDFA657-1F0B-CB7D-9338-D5313EFC1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034603"/>
              </p:ext>
            </p:extLst>
          </p:nvPr>
        </p:nvGraphicFramePr>
        <p:xfrm>
          <a:off x="964658" y="3123865"/>
          <a:ext cx="3409738" cy="14630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370582">
                  <a:extLst>
                    <a:ext uri="{9D8B030D-6E8A-4147-A177-3AD203B41FA5}">
                      <a16:colId xmlns:a16="http://schemas.microsoft.com/office/drawing/2014/main" val="3415458762"/>
                    </a:ext>
                  </a:extLst>
                </a:gridCol>
                <a:gridCol w="2039156">
                  <a:extLst>
                    <a:ext uri="{9D8B030D-6E8A-4147-A177-3AD203B41FA5}">
                      <a16:colId xmlns:a16="http://schemas.microsoft.com/office/drawing/2014/main" val="3816897247"/>
                    </a:ext>
                  </a:extLst>
                </a:gridCol>
              </a:tblGrid>
              <a:tr h="4619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During     Academic Year</a:t>
                      </a:r>
                      <a:endParaRPr lang="en-IN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 of Students (Advanced Learners)</a:t>
                      </a:r>
                      <a:endParaRPr lang="en-IN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8119"/>
                  </a:ext>
                </a:extLst>
              </a:tr>
              <a:tr h="2145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2018-19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295217"/>
                  </a:ext>
                </a:extLst>
              </a:tr>
              <a:tr h="2145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914410"/>
                  </a:ext>
                </a:extLst>
              </a:tr>
              <a:tr h="2145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444232"/>
                  </a:ext>
                </a:extLst>
              </a:tr>
              <a:tr h="2145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IN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798158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243DE39-B1D9-078B-2483-B33C70A62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769020"/>
              </p:ext>
            </p:extLst>
          </p:nvPr>
        </p:nvGraphicFramePr>
        <p:xfrm>
          <a:off x="940580" y="5018461"/>
          <a:ext cx="3457895" cy="14630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389939">
                  <a:extLst>
                    <a:ext uri="{9D8B030D-6E8A-4147-A177-3AD203B41FA5}">
                      <a16:colId xmlns:a16="http://schemas.microsoft.com/office/drawing/2014/main" val="3415458762"/>
                    </a:ext>
                  </a:extLst>
                </a:gridCol>
                <a:gridCol w="2067956">
                  <a:extLst>
                    <a:ext uri="{9D8B030D-6E8A-4147-A177-3AD203B41FA5}">
                      <a16:colId xmlns:a16="http://schemas.microsoft.com/office/drawing/2014/main" val="3816897247"/>
                    </a:ext>
                  </a:extLst>
                </a:gridCol>
              </a:tblGrid>
              <a:tr h="4619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During     Academic Year</a:t>
                      </a:r>
                      <a:endParaRPr lang="en-IN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 of Students         (Slow  Learners)</a:t>
                      </a:r>
                      <a:endParaRPr lang="en-IN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8119"/>
                  </a:ext>
                </a:extLst>
              </a:tr>
              <a:tr h="2145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2018-19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295217"/>
                  </a:ext>
                </a:extLst>
              </a:tr>
              <a:tr h="2145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914410"/>
                  </a:ext>
                </a:extLst>
              </a:tr>
              <a:tr h="2145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444232"/>
                  </a:ext>
                </a:extLst>
              </a:tr>
              <a:tr h="2145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IN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798158"/>
                  </a:ext>
                </a:extLst>
              </a:tr>
            </a:tbl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6760753-4BB4-F5A3-992D-0F5645D616A6}"/>
              </a:ext>
            </a:extLst>
          </p:cNvPr>
          <p:cNvSpPr/>
          <p:nvPr/>
        </p:nvSpPr>
        <p:spPr>
          <a:xfrm>
            <a:off x="940580" y="1524000"/>
            <a:ext cx="3441706" cy="1102472"/>
          </a:xfrm>
          <a:prstGeom prst="roundRect">
            <a:avLst/>
          </a:prstGeom>
          <a:solidFill>
            <a:schemeClr val="tx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4" tIns="45600" rIns="91194" bIns="45600" rtlCol="0" anchor="ctr"/>
          <a:lstStyle/>
          <a:p>
            <a:pPr marL="170991" indent="-170991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Advanced learners: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who scored more than 80%.</a:t>
            </a:r>
          </a:p>
          <a:p>
            <a:pPr marL="170991" indent="-170991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Slow learners: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who scored below 50% and failed students</a:t>
            </a:r>
            <a:endParaRPr lang="en-IN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2642" y="5883305"/>
            <a:ext cx="447823" cy="365125"/>
          </a:xfrm>
          <a:prstGeom prst="rect">
            <a:avLst/>
          </a:prstGeom>
        </p:spPr>
        <p:txBody>
          <a:bodyPr vert="horz" lIns="32379" tIns="16183" rIns="32379" bIns="16183" rtlCol="0" anchor="ctr"/>
          <a:lstStyle>
            <a:defPPr>
              <a:defRPr lang="en-US"/>
            </a:defPPr>
            <a:lvl1pPr marL="0" algn="r" defTabSz="906434" rtl="0" eaLnBrk="1" latinLnBrk="0" hangingPunct="1">
              <a:defRPr sz="3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3221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6434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9660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2872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6091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9310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2526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25744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81269" y="2678955"/>
            <a:ext cx="3328360" cy="38788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2018-2022 batch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7A5AE1-2673-412F-90D4-3E6450825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8" y="27247"/>
            <a:ext cx="864295" cy="954981"/>
          </a:xfrm>
          <a:prstGeom prst="rect">
            <a:avLst/>
          </a:prstGeom>
        </p:spPr>
      </p:pic>
      <p:sp>
        <p:nvSpPr>
          <p:cNvPr id="25" name="Footer Placeholder 6">
            <a:extLst>
              <a:ext uri="{FF2B5EF4-FFF2-40B4-BE49-F238E27FC236}">
                <a16:creationId xmlns:a16="http://schemas.microsoft.com/office/drawing/2014/main" id="{C7DFC31F-C1D3-4417-B12B-36F27B34CB3F}"/>
              </a:ext>
            </a:extLst>
          </p:cNvPr>
          <p:cNvSpPr txBox="1">
            <a:spLocks/>
          </p:cNvSpPr>
          <p:nvPr/>
        </p:nvSpPr>
        <p:spPr>
          <a:xfrm>
            <a:off x="3489279" y="6569480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1207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formation Technology Images – Browse 6,412,300 Stock ...">
            <a:extLst>
              <a:ext uri="{FF2B5EF4-FFF2-40B4-BE49-F238E27FC236}">
                <a16:creationId xmlns:a16="http://schemas.microsoft.com/office/drawing/2014/main" id="{67936B31-A284-41FF-A1D1-7E6ACC79D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1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136525"/>
            <a:ext cx="3749040" cy="13258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Baskerville Old Face" panose="02020602080505020303" pitchFamily="18" charset="77"/>
                <a:cs typeface="Calibri Light"/>
              </a:rPr>
              <a:t>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47406-5839-A735-732D-5690E631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Information Technology &amp; Computer 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84A3-BD82-0FC6-A582-54DD17DB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1315616"/>
            <a:ext cx="3749040" cy="507216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99085" indent="-287020">
              <a:lnSpc>
                <a:spcPct val="100000"/>
              </a:lnSpc>
              <a:spcBef>
                <a:spcPts val="1540"/>
              </a:spcBef>
              <a:buFont typeface="Courier New"/>
              <a:buChar char="o"/>
              <a:tabLst>
                <a:tab pos="299720" algn="l"/>
              </a:tabLst>
            </a:pP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Vision</a:t>
            </a:r>
            <a:r>
              <a:rPr lang="en-US" sz="2400" b="1" spc="-6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&amp;</a:t>
            </a:r>
            <a:r>
              <a:rPr lang="en-US" sz="2400" b="1" spc="-5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Mission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99720" algn="l"/>
              </a:tabLst>
            </a:pP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Department</a:t>
            </a:r>
            <a:r>
              <a:rPr lang="en-US" sz="2400" b="1" spc="-3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Profile</a:t>
            </a: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99720" algn="l"/>
              </a:tabLst>
            </a:pP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Curricular Aspects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99720" algn="l"/>
              </a:tabLst>
            </a:pPr>
            <a:r>
              <a:rPr lang="en-US" sz="2400" b="1" spc="-20" dirty="0">
                <a:solidFill>
                  <a:schemeClr val="tx1"/>
                </a:solidFill>
                <a:latin typeface="Times New Roman"/>
                <a:cs typeface="Times New Roman"/>
              </a:rPr>
              <a:t>Teaching</a:t>
            </a:r>
            <a:r>
              <a:rPr lang="en-US" sz="2400" b="1" spc="-4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&amp;</a:t>
            </a:r>
            <a:r>
              <a:rPr lang="en-US" sz="2400" b="1" spc="-3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learning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99720" algn="l"/>
              </a:tabLst>
            </a:pP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Research,</a:t>
            </a:r>
            <a:r>
              <a:rPr lang="en-US" sz="2400" b="1" spc="-1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Innovation</a:t>
            </a:r>
            <a:r>
              <a:rPr lang="en-US" sz="2400" b="1" spc="-1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and</a:t>
            </a:r>
            <a:r>
              <a:rPr lang="en-US" sz="2400" b="1" spc="-1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Extensions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445"/>
              </a:spcBef>
              <a:buFont typeface="Courier New"/>
              <a:buChar char="o"/>
              <a:tabLst>
                <a:tab pos="299720" algn="l"/>
              </a:tabLst>
            </a:pP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Student</a:t>
            </a:r>
            <a:r>
              <a:rPr lang="en-US" sz="2400" b="1" spc="-6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support</a:t>
            </a:r>
            <a:r>
              <a:rPr lang="en-US" sz="2400" b="1" spc="-6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and</a:t>
            </a:r>
            <a:r>
              <a:rPr lang="en-US" sz="2400" b="1" spc="-7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Progression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99720" algn="l"/>
              </a:tabLst>
            </a:pP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Infrastructure</a:t>
            </a:r>
            <a:r>
              <a:rPr lang="en-US" sz="2400" b="1" spc="-5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and</a:t>
            </a:r>
            <a:r>
              <a:rPr lang="en-US" sz="2400" b="1" spc="-4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learning</a:t>
            </a:r>
            <a:r>
              <a:rPr lang="en-US" sz="2400" b="1" spc="-6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resources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99720" algn="l"/>
              </a:tabLst>
            </a:pP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Institutional</a:t>
            </a:r>
            <a:r>
              <a:rPr lang="en-US" sz="2400" b="1" spc="-9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values</a:t>
            </a:r>
            <a:r>
              <a:rPr lang="en-US" sz="2400" b="1" spc="-6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and</a:t>
            </a:r>
            <a:r>
              <a:rPr lang="en-US" sz="2400" b="1" spc="-7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best</a:t>
            </a:r>
            <a:r>
              <a:rPr lang="en-US" sz="2400" b="1" spc="-7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practices</a:t>
            </a: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299720" algn="l"/>
              </a:tabLst>
            </a:pPr>
            <a:r>
              <a:rPr lang="en-US" sz="24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Progressive plans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FECE2D-CC2B-4AA7-BAFF-670AF0EE6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705" y="0"/>
            <a:ext cx="864295" cy="80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AEB5EBD-6457-4944-BDC7-B1077FC4BA58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27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8" name="Picture 7" descr="Systems Engineering on AVP - AVP">
            <a:extLst>
              <a:ext uri="{FF2B5EF4-FFF2-40B4-BE49-F238E27FC236}">
                <a16:creationId xmlns:a16="http://schemas.microsoft.com/office/drawing/2014/main" id="{CB08498D-5E12-483B-ABE2-6CF64CCFA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334" y="38069"/>
            <a:ext cx="1401290" cy="9799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2D4F5F-B4B8-4D54-A6A1-90CAEA873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913222"/>
              </p:ext>
            </p:extLst>
          </p:nvPr>
        </p:nvGraphicFramePr>
        <p:xfrm>
          <a:off x="6172200" y="1611956"/>
          <a:ext cx="5638800" cy="42479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143">
                  <a:extLst>
                    <a:ext uri="{9D8B030D-6E8A-4147-A177-3AD203B41FA5}">
                      <a16:colId xmlns:a16="http://schemas.microsoft.com/office/drawing/2014/main" val="2307062007"/>
                    </a:ext>
                  </a:extLst>
                </a:gridCol>
                <a:gridCol w="806190">
                  <a:extLst>
                    <a:ext uri="{9D8B030D-6E8A-4147-A177-3AD203B41FA5}">
                      <a16:colId xmlns:a16="http://schemas.microsoft.com/office/drawing/2014/main" val="877889247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388535906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12421186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463230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48873360"/>
                    </a:ext>
                  </a:extLst>
                </a:gridCol>
                <a:gridCol w="770467">
                  <a:extLst>
                    <a:ext uri="{9D8B030D-6E8A-4147-A177-3AD203B41FA5}">
                      <a16:colId xmlns:a16="http://schemas.microsoft.com/office/drawing/2014/main" val="1447289634"/>
                    </a:ext>
                  </a:extLst>
                </a:gridCol>
              </a:tblGrid>
              <a:tr h="16669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 Code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seats available/ sanctioned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eligible applications received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students admitted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Demand Ratio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9283986"/>
                  </a:ext>
                </a:extLst>
              </a:tr>
              <a:tr h="70521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3-1-11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B.TECH. (INFORMATION TECHNOLOGY)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133003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1821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1077879"/>
                  </a:ext>
                </a:extLst>
              </a:tr>
              <a:tr h="70521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3-2-16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M.TECH.  (INFORMATION TECHNOLOGY)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20986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8319425"/>
                  </a:ext>
                </a:extLst>
              </a:tr>
              <a:tr h="70521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3-2-20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 C. A (MASTER OF COMPUTER APPLICATIONS)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20986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538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0878238"/>
                  </a:ext>
                </a:extLst>
              </a:tr>
              <a:tr h="465302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4-2-21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(COMPUTER SCIENCE)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20986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279083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B54BE8E-55D6-4C8E-ABC8-7163FB6E37E3}"/>
              </a:ext>
            </a:extLst>
          </p:cNvPr>
          <p:cNvSpPr txBox="1"/>
          <p:nvPr/>
        </p:nvSpPr>
        <p:spPr>
          <a:xfrm>
            <a:off x="6019800" y="1078529"/>
            <a:ext cx="63246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ACADEMIC YEAR: 2019-20</a:t>
            </a:r>
            <a:endParaRPr kumimoji="0" lang="en-IN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D077DD-6605-476C-A0E9-BFA9F030C6E6}"/>
              </a:ext>
            </a:extLst>
          </p:cNvPr>
          <p:cNvSpPr txBox="1"/>
          <p:nvPr/>
        </p:nvSpPr>
        <p:spPr>
          <a:xfrm>
            <a:off x="-152400" y="1120292"/>
            <a:ext cx="63246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ACADEMIC YEAR: 2018-19</a:t>
            </a:r>
            <a:endParaRPr kumimoji="0" lang="en-IN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F653184-2714-4BBC-A5B7-761B041D3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99806"/>
              </p:ext>
            </p:extLst>
          </p:nvPr>
        </p:nvGraphicFramePr>
        <p:xfrm>
          <a:off x="190500" y="1598509"/>
          <a:ext cx="5638800" cy="4261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143">
                  <a:extLst>
                    <a:ext uri="{9D8B030D-6E8A-4147-A177-3AD203B41FA5}">
                      <a16:colId xmlns:a16="http://schemas.microsoft.com/office/drawing/2014/main" val="2307062007"/>
                    </a:ext>
                  </a:extLst>
                </a:gridCol>
                <a:gridCol w="768090">
                  <a:extLst>
                    <a:ext uri="{9D8B030D-6E8A-4147-A177-3AD203B41FA5}">
                      <a16:colId xmlns:a16="http://schemas.microsoft.com/office/drawing/2014/main" val="877889247"/>
                    </a:ext>
                  </a:extLst>
                </a:gridCol>
                <a:gridCol w="1693334">
                  <a:extLst>
                    <a:ext uri="{9D8B030D-6E8A-4147-A177-3AD203B41FA5}">
                      <a16:colId xmlns:a16="http://schemas.microsoft.com/office/drawing/2014/main" val="388535906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2421186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046323019"/>
                    </a:ext>
                  </a:extLst>
                </a:gridCol>
                <a:gridCol w="618067">
                  <a:extLst>
                    <a:ext uri="{9D8B030D-6E8A-4147-A177-3AD203B41FA5}">
                      <a16:colId xmlns:a16="http://schemas.microsoft.com/office/drawing/2014/main" val="1048873360"/>
                    </a:ext>
                  </a:extLst>
                </a:gridCol>
                <a:gridCol w="740833">
                  <a:extLst>
                    <a:ext uri="{9D8B030D-6E8A-4147-A177-3AD203B41FA5}">
                      <a16:colId xmlns:a16="http://schemas.microsoft.com/office/drawing/2014/main" val="1447289634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 Code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seats available/ sanctioned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eligible applications received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students admitted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Demand Ratio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9283986"/>
                  </a:ext>
                </a:extLst>
              </a:tr>
              <a:tr h="6731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3-1-11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B.TECH. (INFORMATION TECHNOLOGY)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122006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1821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1077879"/>
                  </a:ext>
                </a:extLst>
              </a:tr>
              <a:tr h="70485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3-2-16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M.TECH.  (INFORMATION TECHNOLOGY)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20786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8319425"/>
                  </a:ext>
                </a:extLst>
              </a:tr>
              <a:tr h="6731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3-2-20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 C. A (MASTER OF COMPUTER APPLICATIONS)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20986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538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0878238"/>
                  </a:ext>
                </a:extLst>
              </a:tr>
              <a:tr h="6731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4-2-21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(COMPUTER SCIENCE)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20786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2790836"/>
                  </a:ext>
                </a:extLst>
              </a:tr>
            </a:tbl>
          </a:graphicData>
        </a:graphic>
      </p:graphicFrame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2A2E61C0-114D-6BAA-1BB1-A6D1F298AB07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FF00"/>
                </a:solidFill>
              </a:rPr>
              <a:t>Student Demand Ratio</a:t>
            </a:r>
            <a:endParaRPr lang="en-IN" sz="3200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031E38-EF31-0BD6-B39B-52BF463BE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23B94-F3CB-499B-2E13-4C9CDD5FF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855E89A7-FEA0-446D-A1D9-216DA7C33B22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93795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E8CE3E-6504-4E39-BD55-D8CF431AD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556896"/>
              </p:ext>
            </p:extLst>
          </p:nvPr>
        </p:nvGraphicFramePr>
        <p:xfrm>
          <a:off x="6096000" y="1524000"/>
          <a:ext cx="5702302" cy="4426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298">
                  <a:extLst>
                    <a:ext uri="{9D8B030D-6E8A-4147-A177-3AD203B41FA5}">
                      <a16:colId xmlns:a16="http://schemas.microsoft.com/office/drawing/2014/main" val="3505576324"/>
                    </a:ext>
                  </a:extLst>
                </a:gridCol>
                <a:gridCol w="738369">
                  <a:extLst>
                    <a:ext uri="{9D8B030D-6E8A-4147-A177-3AD203B41FA5}">
                      <a16:colId xmlns:a16="http://schemas.microsoft.com/office/drawing/2014/main" val="1477759333"/>
                    </a:ext>
                  </a:extLst>
                </a:gridCol>
                <a:gridCol w="1761066">
                  <a:extLst>
                    <a:ext uri="{9D8B030D-6E8A-4147-A177-3AD203B41FA5}">
                      <a16:colId xmlns:a16="http://schemas.microsoft.com/office/drawing/2014/main" val="34372489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15472800"/>
                    </a:ext>
                  </a:extLst>
                </a:gridCol>
                <a:gridCol w="967597">
                  <a:extLst>
                    <a:ext uri="{9D8B030D-6E8A-4147-A177-3AD203B41FA5}">
                      <a16:colId xmlns:a16="http://schemas.microsoft.com/office/drawing/2014/main" val="3000118366"/>
                    </a:ext>
                  </a:extLst>
                </a:gridCol>
                <a:gridCol w="631686">
                  <a:extLst>
                    <a:ext uri="{9D8B030D-6E8A-4147-A177-3AD203B41FA5}">
                      <a16:colId xmlns:a16="http://schemas.microsoft.com/office/drawing/2014/main" val="1233835181"/>
                    </a:ext>
                  </a:extLst>
                </a:gridCol>
                <a:gridCol w="631686">
                  <a:extLst>
                    <a:ext uri="{9D8B030D-6E8A-4147-A177-3AD203B41FA5}">
                      <a16:colId xmlns:a16="http://schemas.microsoft.com/office/drawing/2014/main" val="2857987407"/>
                    </a:ext>
                  </a:extLst>
                </a:gridCol>
              </a:tblGrid>
              <a:tr h="1626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 Code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seats available/ sanctioned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eligible applications received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students admitted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Demand Ratio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4705387"/>
                  </a:ext>
                </a:extLst>
              </a:tr>
              <a:tr h="829326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3-1-11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B.TECH. (INFORMATION TECHNOLOGY)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133072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2464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3963545"/>
                  </a:ext>
                </a:extLst>
              </a:tr>
              <a:tr h="829326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3-2-16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M.TECH.  (INFORMATION TECHNOLOGY)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20165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1823465"/>
                  </a:ext>
                </a:extLst>
              </a:tr>
              <a:tr h="687941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3-2-20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 C. A (MASTER OF COMPUTER APPLICATIONS)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20165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34690"/>
                  </a:ext>
                </a:extLst>
              </a:tr>
              <a:tr h="453909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4-2-21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(COMPUTER SCIENCE)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18788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B64DCA5-3308-4CA0-8856-FBD5CA9BACA3}"/>
              </a:ext>
            </a:extLst>
          </p:cNvPr>
          <p:cNvSpPr txBox="1"/>
          <p:nvPr/>
        </p:nvSpPr>
        <p:spPr>
          <a:xfrm>
            <a:off x="5473702" y="1082509"/>
            <a:ext cx="63246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ACADEMIC YEAR: 2021-22</a:t>
            </a:r>
            <a:endParaRPr kumimoji="0" lang="en-IN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A47C7-EC60-486E-96CA-FB18354A73E4}"/>
              </a:ext>
            </a:extLst>
          </p:cNvPr>
          <p:cNvSpPr txBox="1"/>
          <p:nvPr/>
        </p:nvSpPr>
        <p:spPr>
          <a:xfrm>
            <a:off x="152400" y="1045339"/>
            <a:ext cx="63246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ACADEMIC YEAR: 2020-21</a:t>
            </a:r>
            <a:endParaRPr kumimoji="0" lang="en-IN" sz="16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356486F-0865-4AC9-BC5E-95C3AF915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223227"/>
              </p:ext>
            </p:extLst>
          </p:nvPr>
        </p:nvGraphicFramePr>
        <p:xfrm>
          <a:off x="261738" y="1567163"/>
          <a:ext cx="5554861" cy="4383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562">
                  <a:extLst>
                    <a:ext uri="{9D8B030D-6E8A-4147-A177-3AD203B41FA5}">
                      <a16:colId xmlns:a16="http://schemas.microsoft.com/office/drawing/2014/main" val="1017261300"/>
                    </a:ext>
                  </a:extLst>
                </a:gridCol>
                <a:gridCol w="714300">
                  <a:extLst>
                    <a:ext uri="{9D8B030D-6E8A-4147-A177-3AD203B41FA5}">
                      <a16:colId xmlns:a16="http://schemas.microsoft.com/office/drawing/2014/main" val="2497743189"/>
                    </a:ext>
                  </a:extLst>
                </a:gridCol>
                <a:gridCol w="1837267">
                  <a:extLst>
                    <a:ext uri="{9D8B030D-6E8A-4147-A177-3AD203B41FA5}">
                      <a16:colId xmlns:a16="http://schemas.microsoft.com/office/drawing/2014/main" val="2149974110"/>
                    </a:ext>
                  </a:extLst>
                </a:gridCol>
                <a:gridCol w="613727">
                  <a:extLst>
                    <a:ext uri="{9D8B030D-6E8A-4147-A177-3AD203B41FA5}">
                      <a16:colId xmlns:a16="http://schemas.microsoft.com/office/drawing/2014/main" val="3551925020"/>
                    </a:ext>
                  </a:extLst>
                </a:gridCol>
                <a:gridCol w="792139">
                  <a:extLst>
                    <a:ext uri="{9D8B030D-6E8A-4147-A177-3AD203B41FA5}">
                      <a16:colId xmlns:a16="http://schemas.microsoft.com/office/drawing/2014/main" val="949063641"/>
                    </a:ext>
                  </a:extLst>
                </a:gridCol>
                <a:gridCol w="528093">
                  <a:extLst>
                    <a:ext uri="{9D8B030D-6E8A-4147-A177-3AD203B41FA5}">
                      <a16:colId xmlns:a16="http://schemas.microsoft.com/office/drawing/2014/main" val="414098552"/>
                    </a:ext>
                  </a:extLst>
                </a:gridCol>
                <a:gridCol w="673773">
                  <a:extLst>
                    <a:ext uri="{9D8B030D-6E8A-4147-A177-3AD203B41FA5}">
                      <a16:colId xmlns:a16="http://schemas.microsoft.com/office/drawing/2014/main" val="2859291913"/>
                    </a:ext>
                  </a:extLst>
                </a:gridCol>
              </a:tblGrid>
              <a:tr h="10428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 Code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seats available/ sanctioned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eligible applications received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students admitted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Demand Ratio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0999796"/>
                  </a:ext>
                </a:extLst>
              </a:tr>
              <a:tr h="751909">
                <a:tc>
                  <a:txBody>
                    <a:bodyPr/>
                    <a:lstStyle/>
                    <a:p>
                      <a:pPr algn="l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3-1-11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B.TECH. (INFORMATION TECHNOLOGY)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133072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2255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7092951"/>
                  </a:ext>
                </a:extLst>
              </a:tr>
              <a:tr h="751909">
                <a:tc>
                  <a:txBody>
                    <a:bodyPr/>
                    <a:lstStyle/>
                    <a:p>
                      <a:pPr algn="l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3-2-16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M.TECH.  (INFORMATION TECHNOLOGY)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20165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1260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9067837"/>
                  </a:ext>
                </a:extLst>
              </a:tr>
              <a:tr h="739612">
                <a:tc>
                  <a:txBody>
                    <a:bodyPr/>
                    <a:lstStyle/>
                    <a:p>
                      <a:pPr algn="l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3-2-20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 C. A (MASTER OF COMPUTER APPLICATIONS)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20165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5269473"/>
                  </a:ext>
                </a:extLst>
              </a:tr>
              <a:tr h="557397">
                <a:tc>
                  <a:txBody>
                    <a:bodyPr/>
                    <a:lstStyle/>
                    <a:p>
                      <a:pPr algn="l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4-2-21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(COMPUTER SCIENCE)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IN" sz="1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800"/>
                        </a:spcAft>
                      </a:pPr>
                      <a:r>
                        <a:rPr lang="en-I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2177027"/>
                  </a:ext>
                </a:extLst>
              </a:tr>
            </a:tbl>
          </a:graphicData>
        </a:graphic>
      </p:graphicFrame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793E179C-C3FB-082C-F426-B1CA29F5258F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FF00"/>
                </a:solidFill>
              </a:rPr>
              <a:t>Student Demand Ratio</a:t>
            </a:r>
            <a:endParaRPr lang="en-IN" sz="32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6CCCB-E2A9-6B5B-770E-C22E8A77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FC619C-BC29-4529-97A9-1083FB3D2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DB93EBB-2298-447A-9B7C-A886732F73C4}"/>
              </a:ext>
            </a:extLst>
          </p:cNvPr>
          <p:cNvSpPr txBox="1">
            <a:spLocks/>
          </p:cNvSpPr>
          <p:nvPr/>
        </p:nvSpPr>
        <p:spPr>
          <a:xfrm>
            <a:off x="3489279" y="646980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4810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09A74-0EFB-4A03-96DD-BF88ECF0DE2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32982" y="6403206"/>
            <a:ext cx="2804160" cy="342900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CC18254-7309-4C66-8DA1-B4E173A19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55430"/>
              </p:ext>
            </p:extLst>
          </p:nvPr>
        </p:nvGraphicFramePr>
        <p:xfrm>
          <a:off x="437439" y="1261016"/>
          <a:ext cx="11317121" cy="51888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6375">
                  <a:extLst>
                    <a:ext uri="{9D8B030D-6E8A-4147-A177-3AD203B41FA5}">
                      <a16:colId xmlns:a16="http://schemas.microsoft.com/office/drawing/2014/main" val="3726974060"/>
                    </a:ext>
                  </a:extLst>
                </a:gridCol>
                <a:gridCol w="770322">
                  <a:extLst>
                    <a:ext uri="{9D8B030D-6E8A-4147-A177-3AD203B41FA5}">
                      <a16:colId xmlns:a16="http://schemas.microsoft.com/office/drawing/2014/main" val="864658584"/>
                    </a:ext>
                  </a:extLst>
                </a:gridCol>
                <a:gridCol w="866613">
                  <a:extLst>
                    <a:ext uri="{9D8B030D-6E8A-4147-A177-3AD203B41FA5}">
                      <a16:colId xmlns:a16="http://schemas.microsoft.com/office/drawing/2014/main" val="1692383820"/>
                    </a:ext>
                  </a:extLst>
                </a:gridCol>
                <a:gridCol w="866613">
                  <a:extLst>
                    <a:ext uri="{9D8B030D-6E8A-4147-A177-3AD203B41FA5}">
                      <a16:colId xmlns:a16="http://schemas.microsoft.com/office/drawing/2014/main" val="3716124874"/>
                    </a:ext>
                  </a:extLst>
                </a:gridCol>
                <a:gridCol w="986976">
                  <a:extLst>
                    <a:ext uri="{9D8B030D-6E8A-4147-A177-3AD203B41FA5}">
                      <a16:colId xmlns:a16="http://schemas.microsoft.com/office/drawing/2014/main" val="4251590628"/>
                    </a:ext>
                  </a:extLst>
                </a:gridCol>
                <a:gridCol w="986976">
                  <a:extLst>
                    <a:ext uri="{9D8B030D-6E8A-4147-A177-3AD203B41FA5}">
                      <a16:colId xmlns:a16="http://schemas.microsoft.com/office/drawing/2014/main" val="1129966722"/>
                    </a:ext>
                  </a:extLst>
                </a:gridCol>
                <a:gridCol w="589778">
                  <a:extLst>
                    <a:ext uri="{9D8B030D-6E8A-4147-A177-3AD203B41FA5}">
                      <a16:colId xmlns:a16="http://schemas.microsoft.com/office/drawing/2014/main" val="3216831633"/>
                    </a:ext>
                  </a:extLst>
                </a:gridCol>
                <a:gridCol w="577742">
                  <a:extLst>
                    <a:ext uri="{9D8B030D-6E8A-4147-A177-3AD203B41FA5}">
                      <a16:colId xmlns:a16="http://schemas.microsoft.com/office/drawing/2014/main" val="3883222421"/>
                    </a:ext>
                  </a:extLst>
                </a:gridCol>
                <a:gridCol w="577742">
                  <a:extLst>
                    <a:ext uri="{9D8B030D-6E8A-4147-A177-3AD203B41FA5}">
                      <a16:colId xmlns:a16="http://schemas.microsoft.com/office/drawing/2014/main" val="1428267271"/>
                    </a:ext>
                  </a:extLst>
                </a:gridCol>
                <a:gridCol w="577742">
                  <a:extLst>
                    <a:ext uri="{9D8B030D-6E8A-4147-A177-3AD203B41FA5}">
                      <a16:colId xmlns:a16="http://schemas.microsoft.com/office/drawing/2014/main" val="3485845980"/>
                    </a:ext>
                  </a:extLst>
                </a:gridCol>
                <a:gridCol w="1035121">
                  <a:extLst>
                    <a:ext uri="{9D8B030D-6E8A-4147-A177-3AD203B41FA5}">
                      <a16:colId xmlns:a16="http://schemas.microsoft.com/office/drawing/2014/main" val="2288644721"/>
                    </a:ext>
                  </a:extLst>
                </a:gridCol>
                <a:gridCol w="1035121">
                  <a:extLst>
                    <a:ext uri="{9D8B030D-6E8A-4147-A177-3AD203B41FA5}">
                      <a16:colId xmlns:a16="http://schemas.microsoft.com/office/drawing/2014/main" val="3010463973"/>
                    </a:ext>
                  </a:extLst>
                </a:gridCol>
              </a:tblGrid>
              <a:tr h="50979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COURSE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 seats earmarked for reserved category as per GOI or State Government rule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students admitted from the reserved category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308058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OBC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OBC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296866"/>
                  </a:ext>
                </a:extLst>
              </a:tr>
              <a:tr h="26136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B.Tech</a:t>
                      </a:r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(Information Technology)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2018-19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8081279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7011305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1664391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0297860"/>
                  </a:ext>
                </a:extLst>
              </a:tr>
              <a:tr h="26136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M.Tech(Information Technology)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2018-19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1236349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928257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824955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7750700"/>
                  </a:ext>
                </a:extLst>
              </a:tr>
              <a:tr h="26136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 C. A(Master of Computer Applications)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2018-19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0026609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5479070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5743676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2122294"/>
                  </a:ext>
                </a:extLst>
              </a:tr>
              <a:tr h="26136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 (Computer Science)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2018-19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6104216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0909573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1547299"/>
                  </a:ext>
                </a:extLst>
              </a:tr>
              <a:tr h="2613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1067822"/>
                  </a:ext>
                </a:extLst>
              </a:tr>
            </a:tbl>
          </a:graphicData>
        </a:graphic>
      </p:graphicFrame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D35B2313-C607-A707-9F5A-72AE4F9E190C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FF00"/>
                </a:solidFill>
              </a:rPr>
              <a:t>Seats</a:t>
            </a:r>
            <a:r>
              <a:rPr lang="en-US" sz="3200" spc="-65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filled</a:t>
            </a:r>
            <a:r>
              <a:rPr lang="en-US" sz="3200" spc="-95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against</a:t>
            </a:r>
            <a:r>
              <a:rPr lang="en-US" sz="3200" spc="-65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Reserved</a:t>
            </a:r>
            <a:r>
              <a:rPr lang="en-US" sz="3200" spc="-55" dirty="0">
                <a:solidFill>
                  <a:srgbClr val="FFFF00"/>
                </a:solidFill>
              </a:rPr>
              <a:t> </a:t>
            </a:r>
            <a:r>
              <a:rPr lang="en-US" sz="3200" spc="-10" dirty="0">
                <a:solidFill>
                  <a:srgbClr val="FFFF00"/>
                </a:solidFill>
              </a:rPr>
              <a:t>categories</a:t>
            </a:r>
            <a:endParaRPr lang="en-IN" sz="32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ECC53-4857-EC49-E8EC-F05A78EF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9F9062-45E5-80FC-6502-772D029B9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03EF24B5-9961-42B7-B905-0D025886CBCE}"/>
              </a:ext>
            </a:extLst>
          </p:cNvPr>
          <p:cNvSpPr txBox="1">
            <a:spLocks/>
          </p:cNvSpPr>
          <p:nvPr/>
        </p:nvSpPr>
        <p:spPr>
          <a:xfrm>
            <a:off x="3489278" y="654220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0965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FF582F-6679-4164-9C03-3A9A39346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928800"/>
              </p:ext>
            </p:extLst>
          </p:nvPr>
        </p:nvGraphicFramePr>
        <p:xfrm>
          <a:off x="619230" y="1233498"/>
          <a:ext cx="10953539" cy="5052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2429">
                  <a:extLst>
                    <a:ext uri="{9D8B030D-6E8A-4147-A177-3AD203B41FA5}">
                      <a16:colId xmlns:a16="http://schemas.microsoft.com/office/drawing/2014/main" val="2028974061"/>
                    </a:ext>
                  </a:extLst>
                </a:gridCol>
                <a:gridCol w="1842429">
                  <a:extLst>
                    <a:ext uri="{9D8B030D-6E8A-4147-A177-3AD203B41FA5}">
                      <a16:colId xmlns:a16="http://schemas.microsoft.com/office/drawing/2014/main" val="3494345897"/>
                    </a:ext>
                  </a:extLst>
                </a:gridCol>
                <a:gridCol w="1787751">
                  <a:extLst>
                    <a:ext uri="{9D8B030D-6E8A-4147-A177-3AD203B41FA5}">
                      <a16:colId xmlns:a16="http://schemas.microsoft.com/office/drawing/2014/main" val="2517123801"/>
                    </a:ext>
                  </a:extLst>
                </a:gridCol>
                <a:gridCol w="1849561">
                  <a:extLst>
                    <a:ext uri="{9D8B030D-6E8A-4147-A177-3AD203B41FA5}">
                      <a16:colId xmlns:a16="http://schemas.microsoft.com/office/drawing/2014/main" val="253342879"/>
                    </a:ext>
                  </a:extLst>
                </a:gridCol>
                <a:gridCol w="1849561">
                  <a:extLst>
                    <a:ext uri="{9D8B030D-6E8A-4147-A177-3AD203B41FA5}">
                      <a16:colId xmlns:a16="http://schemas.microsoft.com/office/drawing/2014/main" val="1125452511"/>
                    </a:ext>
                  </a:extLst>
                </a:gridCol>
                <a:gridCol w="1781808">
                  <a:extLst>
                    <a:ext uri="{9D8B030D-6E8A-4147-A177-3AD203B41FA5}">
                      <a16:colId xmlns:a16="http://schemas.microsoft.com/office/drawing/2014/main" val="932133200"/>
                    </a:ext>
                  </a:extLst>
                </a:gridCol>
              </a:tblGrid>
              <a:tr h="4292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Academic Year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Course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Male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Female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Foreigner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1401556"/>
                  </a:ext>
                </a:extLst>
              </a:tr>
              <a:tr h="20977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2017 - 2018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8314944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M.C.A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9612973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1981996"/>
                  </a:ext>
                </a:extLst>
              </a:tr>
              <a:tr h="20977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38505" algn="l"/>
                        </a:tabLs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38505" algn="l"/>
                        </a:tabLs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2018 - 2019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B.Tech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3810975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4019921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M.C.A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9139823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0523602"/>
                  </a:ext>
                </a:extLst>
              </a:tr>
              <a:tr h="20977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2019 - 2020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B.Tech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8386527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4379535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M.C.A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4026130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7851909"/>
                  </a:ext>
                </a:extLst>
              </a:tr>
              <a:tr h="20977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2020 - 2021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B.Tech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614869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1755556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M.C.A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0692426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3492681"/>
                  </a:ext>
                </a:extLst>
              </a:tr>
              <a:tr h="20977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B.Tech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1671646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7387096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M.C.A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2946902"/>
                  </a:ext>
                </a:extLst>
              </a:tr>
              <a:tr h="20977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IN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5643391"/>
                  </a:ext>
                </a:extLst>
              </a:tr>
            </a:tbl>
          </a:graphicData>
        </a:graphic>
      </p:graphicFrame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7351BC63-3CBA-B51D-D920-345F7BD899C3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FF00"/>
                </a:solidFill>
              </a:rPr>
              <a:t>Student Diversity</a:t>
            </a:r>
            <a:endParaRPr lang="en-IN" sz="32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3F903-3E7B-8A76-BE0C-6F5C85C6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DD828-8996-18C7-992B-925B720AA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48B67A3D-F4D9-4C0C-9552-132EEAD5F8AA}"/>
              </a:ext>
            </a:extLst>
          </p:cNvPr>
          <p:cNvSpPr txBox="1">
            <a:spLocks/>
          </p:cNvSpPr>
          <p:nvPr/>
        </p:nvSpPr>
        <p:spPr>
          <a:xfrm>
            <a:off x="3489278" y="6474193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1658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graphicFrame>
        <p:nvGraphicFramePr>
          <p:cNvPr id="11" name="object 3">
            <a:extLst>
              <a:ext uri="{FF2B5EF4-FFF2-40B4-BE49-F238E27FC236}">
                <a16:creationId xmlns:a16="http://schemas.microsoft.com/office/drawing/2014/main" id="{A3F2288A-573C-46B4-9853-672002305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563961"/>
              </p:ext>
            </p:extLst>
          </p:nvPr>
        </p:nvGraphicFramePr>
        <p:xfrm>
          <a:off x="507644" y="1524000"/>
          <a:ext cx="10846155" cy="4665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29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9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56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I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IN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Students</a:t>
                      </a:r>
                      <a:endParaRPr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6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Course</a:t>
                      </a:r>
                      <a:r>
                        <a:rPr sz="2000" b="1" spc="-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40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161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</a:t>
                      </a:r>
                      <a:r>
                        <a:rPr sz="20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161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</a:t>
                      </a:r>
                      <a:r>
                        <a:rPr sz="20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161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</a:t>
                      </a:r>
                      <a:r>
                        <a:rPr sz="20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161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</a:t>
                      </a:r>
                      <a:r>
                        <a:rPr sz="20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624"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2000" b="1" spc="-2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B.Tech</a:t>
                      </a:r>
                      <a:r>
                        <a:rPr sz="2000" b="1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20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Technology </a:t>
                      </a: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</a:t>
                      </a:r>
                      <a:r>
                        <a:rPr sz="2000" b="1" spc="-9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spc="-2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r>
                        <a:rPr sz="2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M.Tech</a:t>
                      </a: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 Information Technology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0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M.Sc</a:t>
                      </a: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(Computer Science)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M. C. A</a:t>
                      </a:r>
                    </a:p>
                  </a:txBody>
                  <a:tcPr marL="7620" marR="7620" marT="762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624"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20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sz="2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r>
                        <a:rPr sz="2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sz="2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sz="20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</a:t>
                      </a:r>
                      <a:endParaRPr sz="20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</a:t>
                      </a:r>
                      <a:endParaRPr sz="20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</a:t>
                      </a:r>
                      <a:endParaRPr sz="20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624"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r>
                        <a:rPr sz="20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sz="2000" b="1" spc="3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Mentors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8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0006"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</a:t>
                      </a:r>
                      <a:r>
                        <a:rPr sz="2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sz="2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Mentors</a:t>
                      </a:r>
                      <a:r>
                        <a:rPr sz="20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Ratio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0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lang="en-IN" sz="20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14:1</a:t>
                      </a:r>
                      <a:endParaRPr sz="20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2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lang="en-IN" sz="20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15:1</a:t>
                      </a:r>
                      <a:endParaRPr sz="20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lang="en-IN" sz="20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16:1</a:t>
                      </a:r>
                      <a:endParaRPr sz="20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lang="en-IN" sz="20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16:1</a:t>
                      </a:r>
                      <a:endParaRPr sz="2000" dirty="0"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8CAA1FE-F946-01CA-34E0-6F8EF242C925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FFFF00"/>
                </a:solidFill>
              </a:rPr>
              <a:t>Student to Mentor Ratio</a:t>
            </a:r>
            <a:endParaRPr lang="en-IN" sz="32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B4DA4-7180-300A-C737-AC9E2BC6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B515A6-5743-3547-825F-E21290C2D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8879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422764"/>
            <a:ext cx="2804160" cy="342900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D16E27CD-E64A-4F8E-A467-1C2AF674C261}"/>
              </a:ext>
            </a:extLst>
          </p:cNvPr>
          <p:cNvSpPr txBox="1">
            <a:spLocks/>
          </p:cNvSpPr>
          <p:nvPr/>
        </p:nvSpPr>
        <p:spPr>
          <a:xfrm>
            <a:off x="8930640" y="7594803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A601094-4C9B-51DD-2DA8-075580F758D9}"/>
              </a:ext>
            </a:extLst>
          </p:cNvPr>
          <p:cNvSpPr/>
          <p:nvPr/>
        </p:nvSpPr>
        <p:spPr>
          <a:xfrm>
            <a:off x="0" y="49703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UNIVERSITY RESULT ANALYSIS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EEBA2A-58E2-0220-5ED6-0C7C1CB0B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0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3DF34-D7F9-15F9-C9EA-BE48F35DC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10" y="72115"/>
            <a:ext cx="864295" cy="995636"/>
          </a:xfrm>
          <a:prstGeom prst="rect">
            <a:avLst/>
          </a:prstGeom>
        </p:spPr>
      </p:pic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69F47343-05CC-4811-9976-1CA96B957B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673951"/>
              </p:ext>
            </p:extLst>
          </p:nvPr>
        </p:nvGraphicFramePr>
        <p:xfrm>
          <a:off x="987005" y="1628090"/>
          <a:ext cx="10217990" cy="390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FD4FB1ED-55F0-44FD-A578-2C3B2A977E51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5971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D5F6F-47F7-4BEA-B873-4E1F3A9282A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00D97A2-602D-4F80-A3D9-FF0AEEEB937F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371600"/>
          <a:ext cx="11277600" cy="4648192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94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3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8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 Outcomes (POs)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9808" marR="189808" marT="94920" marB="94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marL="189808" marR="189808" marT="94920" marB="94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383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PO1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Able to apply knowledge of computing, mathematics, &amp; engineering principles.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383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PO2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Able to identify, formulate, and solve complex problems related to information technology and computer applications.</a:t>
                      </a:r>
                      <a:endParaRPr lang="en-IN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268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PO3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Able to design, implement, and evaluate a computer-based system, component, processor program to meet desired needs.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383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PO4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todesign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conduct experiments, as well as to analyze and interpret data in information technology and computer applications.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3268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PO5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Able to use the techniques, skills, and modern engineering &amp; computational tools which are necessary in the field of information technology and computer applications.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383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PO6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the impact of contextual knowledge on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socialand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cultural issues.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268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PO7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contemporary issues related to social &amp; environmental context for sustainable development of engineering solutions.</a:t>
                      </a:r>
                      <a:endParaRPr lang="en-IN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383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PO8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professional &amp; ethical responsibility.</a:t>
                      </a:r>
                      <a:endParaRPr lang="en-IN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383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PO9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Able to function effectively as an individual, as a member / leader in diverse &amp; multidisciplinary teams.</a:t>
                      </a:r>
                      <a:endParaRPr lang="en-IN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383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PO10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prepare technical presentation and reports for effective communication. </a:t>
                      </a:r>
                      <a:endParaRPr lang="en-IN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383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PO11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 engineering &amp; management principles to manage projects.</a:t>
                      </a:r>
                      <a:endParaRPr lang="en-IN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383">
                <a:tc>
                  <a:txBody>
                    <a:bodyPr/>
                    <a:lstStyle/>
                    <a:p>
                      <a:pPr algn="ctr"/>
                      <a:r>
                        <a:rPr lang="en-I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PO12</a:t>
                      </a: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Ability to understand the need for in lifelong learning.</a:t>
                      </a:r>
                      <a:endParaRPr lang="en-IN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95" marR="35595" marT="17798" marB="177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7AC8E36D-BF23-A389-0363-FCE7654CA6CC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en-IN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Programme</a:t>
            </a:r>
            <a:r>
              <a:rPr kumimoji="0" lang="en-IN" sz="3600" b="0" i="0" u="none" strike="noStrike" kern="0" cap="none" spc="-1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IN" sz="3600" b="0" i="0" u="none" strike="noStrike" kern="0" cap="none" spc="-6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Outcomes</a:t>
            </a:r>
            <a:r>
              <a:rPr kumimoji="0" lang="en-IN" sz="3600" b="0" i="0" u="none" strike="noStrike" kern="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IN" sz="3600" b="0" i="0" u="none" strike="noStrike" kern="0" cap="none" spc="9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lang="en-IN" sz="3600" b="0" i="0" u="none" strike="noStrike" kern="0" cap="none" spc="-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IN" sz="3600" b="0" i="0" u="none" strike="noStrike" kern="0" cap="none" spc="-4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(POs)</a:t>
            </a:r>
            <a:endParaRPr lang="en-IN" sz="32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06E08-7861-83B0-3C4B-C087B7339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FAA068-D65D-9C27-2385-9BD42C877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C4BF306-C2B7-47F7-AA12-6AE541F3B7DF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5529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620C688-D09A-4110-96A1-F2E2544C6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502888"/>
              </p:ext>
            </p:extLst>
          </p:nvPr>
        </p:nvGraphicFramePr>
        <p:xfrm>
          <a:off x="1364033" y="1473200"/>
          <a:ext cx="9463934" cy="342709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7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8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 Specific Outcomes (PSOs)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47" marR="74747" marT="37380" marB="3738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47" marR="74747" marT="37380" marB="3738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47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PSO1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tc>
                  <a:txBody>
                    <a:bodyPr/>
                    <a:lstStyle/>
                    <a:p>
                      <a:pPr marL="0" marR="0" indent="0" algn="just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ability to design hardware and software in emerging technology environments like embedded products and secure systems with new ideas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08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PSO2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ability to demonstrate basic knowledge of Database System, Software Engineering, Computer Networking and Operating System for software applications. 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PSO3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tc>
                  <a:txBody>
                    <a:bodyPr/>
                    <a:lstStyle/>
                    <a:p>
                      <a:pPr marL="0" marR="0" indent="0" algn="just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ability to design &amp; develop program, algorithms and complete projects using open source tools and efficient data structures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BD072D72-E2D7-8CBB-4203-69F6976C8C67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PSO’s</a:t>
            </a:r>
            <a:endParaRPr kumimoji="0" lang="en-IN" sz="3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50B0B-F05A-50DC-B7E1-8DC3F18BC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39BAA3-6886-78CC-37DA-935CA2AF0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566D677E-8F61-4176-81AA-7ABCA9DBD5F6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6626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81461B9-BB6D-F11E-D200-422823F67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4368" y="1747535"/>
            <a:ext cx="8420100" cy="147002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CO-PO attainment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1654868-478C-264E-E2F6-1025ACA56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899" y="2940561"/>
            <a:ext cx="6934200" cy="276999"/>
          </a:xfrm>
        </p:spPr>
        <p:txBody>
          <a:bodyPr/>
          <a:lstStyle/>
          <a:p>
            <a:r>
              <a:rPr lang="en-US" dirty="0">
                <a:hlinkClick r:id="rId2" action="ppaction://hlinkfile"/>
              </a:rPr>
              <a:t>Subject Name: DAA attainment </a:t>
            </a:r>
            <a:endParaRPr lang="en-IN" dirty="0">
              <a:hlinkClick r:id="rId2" action="ppaction://hlinkfi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4114802"/>
            <a:ext cx="6858000" cy="646068"/>
          </a:xfrm>
          <a:prstGeom prst="rect">
            <a:avLst/>
          </a:prstGeom>
          <a:noFill/>
        </p:spPr>
        <p:txBody>
          <a:bodyPr wrap="square" lIns="91174" tIns="45590" rIns="91174" bIns="4559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 action="ppaction://hlinkfile"/>
              </a:rPr>
              <a:t>The CO-PO attainment of all Semesters of 2019-20 admitted batch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A2DC5B60-1693-E62F-9DD5-818418750F9C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CO-PO Attainment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0FD781-C830-F1D0-F8AF-7E27D7899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E8761-B5DD-3C78-9B93-0FB19A024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E2A0744E-1F2D-46C6-AAD8-78DE532F8807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5788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E067D-8903-48A1-B31F-F038B07A7F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78AA35FA-6500-F5CB-B5FD-B73A910D3400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Research,</a:t>
            </a:r>
            <a:r>
              <a:rPr kumimoji="0" lang="en-IN" sz="3600" b="1" i="0" u="none" strike="noStrike" kern="0" cap="none" spc="-9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Innovations</a:t>
            </a:r>
            <a:r>
              <a:rPr kumimoji="0" lang="en-IN" sz="3600" b="1" i="0" u="none" strike="noStrike" kern="0" cap="none" spc="-9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lang="en-IN" sz="3600" b="1" i="0" u="none" strike="noStrike" kern="0" cap="none" spc="-9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IN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Extensions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A9B2D-C8E4-2139-D0BA-28F08F51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9E053-A077-7120-3A6A-0AB3F745D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20" y="19463"/>
            <a:ext cx="864295" cy="99563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1336142-DC4E-4DF7-B246-0BC7A1C46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397824"/>
              </p:ext>
            </p:extLst>
          </p:nvPr>
        </p:nvGraphicFramePr>
        <p:xfrm>
          <a:off x="903650" y="2041236"/>
          <a:ext cx="10678750" cy="1578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065">
                  <a:extLst>
                    <a:ext uri="{9D8B030D-6E8A-4147-A177-3AD203B41FA5}">
                      <a16:colId xmlns:a16="http://schemas.microsoft.com/office/drawing/2014/main" val="3346282771"/>
                    </a:ext>
                  </a:extLst>
                </a:gridCol>
                <a:gridCol w="1464210">
                  <a:extLst>
                    <a:ext uri="{9D8B030D-6E8A-4147-A177-3AD203B41FA5}">
                      <a16:colId xmlns:a16="http://schemas.microsoft.com/office/drawing/2014/main" val="3403712309"/>
                    </a:ext>
                  </a:extLst>
                </a:gridCol>
                <a:gridCol w="1410965">
                  <a:extLst>
                    <a:ext uri="{9D8B030D-6E8A-4147-A177-3AD203B41FA5}">
                      <a16:colId xmlns:a16="http://schemas.microsoft.com/office/drawing/2014/main" val="179164846"/>
                    </a:ext>
                  </a:extLst>
                </a:gridCol>
                <a:gridCol w="1890162">
                  <a:extLst>
                    <a:ext uri="{9D8B030D-6E8A-4147-A177-3AD203B41FA5}">
                      <a16:colId xmlns:a16="http://schemas.microsoft.com/office/drawing/2014/main" val="3333144349"/>
                    </a:ext>
                  </a:extLst>
                </a:gridCol>
                <a:gridCol w="1783674">
                  <a:extLst>
                    <a:ext uri="{9D8B030D-6E8A-4147-A177-3AD203B41FA5}">
                      <a16:colId xmlns:a16="http://schemas.microsoft.com/office/drawing/2014/main" val="2032796164"/>
                    </a:ext>
                  </a:extLst>
                </a:gridCol>
                <a:gridCol w="1783674">
                  <a:extLst>
                    <a:ext uri="{9D8B030D-6E8A-4147-A177-3AD203B41FA5}">
                      <a16:colId xmlns:a16="http://schemas.microsoft.com/office/drawing/2014/main" val="1448098908"/>
                    </a:ext>
                  </a:extLst>
                </a:gridCol>
              </a:tblGrid>
              <a:tr h="7891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Publications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Patents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PhDs Guided</a:t>
                      </a:r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Research Scholars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Books Published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Awards Achieved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0086311"/>
                  </a:ext>
                </a:extLst>
              </a:tr>
              <a:tr h="7891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0565497"/>
                  </a:ext>
                </a:extLst>
              </a:tr>
            </a:tbl>
          </a:graphicData>
        </a:graphic>
      </p:graphicFrame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BAEFB79F-6D03-4AAE-8DD5-0E2CBDDD4223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90633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2655-34DF-25F9-4640-B2CE5329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  <a:ea typeface="Cambria" panose="02040503050406030204" pitchFamily="18" charset="0"/>
                <a:cs typeface="Arial" pitchFamily="34" charset="0"/>
              </a:rPr>
              <a:t>To facilitate transformation of students into good human beings, competent professionals, focusing on assimilation, generation and dissemination of knowledge in the field of Information Technology and Computer Applications.</a:t>
            </a:r>
            <a:endParaRPr lang="en-IN" sz="2000" b="1" dirty="0">
              <a:solidFill>
                <a:schemeClr val="tx2">
                  <a:lumMod val="50000"/>
                </a:schemeClr>
              </a:solidFill>
              <a:latin typeface="Cambria" pitchFamily="18" charset="0"/>
              <a:ea typeface="Cambria" panose="02040503050406030204" pitchFamily="18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26669" y="6477029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597119-004E-46C8-AF16-C065B8C9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705" y="0"/>
            <a:ext cx="864295" cy="80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3425AC-2516-40B0-A138-AB22A693B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1" y="0"/>
            <a:ext cx="864295" cy="804333"/>
          </a:xfrm>
          <a:prstGeom prst="rect">
            <a:avLst/>
          </a:prstGeom>
        </p:spPr>
      </p:pic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3B0402EA-0774-44ED-9AC0-C4B8FCC378A4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22692" y="1093475"/>
            <a:ext cx="6155690" cy="360355"/>
          </a:xfrm>
          <a:prstGeom prst="rect">
            <a:avLst/>
          </a:prstGeom>
          <a:solidFill>
            <a:srgbClr val="EC7C30"/>
          </a:solidFill>
          <a:ln w="12700">
            <a:solidFill>
              <a:srgbClr val="AD5A20"/>
            </a:solidFill>
          </a:ln>
        </p:spPr>
        <p:txBody>
          <a:bodyPr vert="horz" wrap="square" lIns="0" tIns="82550" rIns="0" bIns="0" rtlCol="0">
            <a:spAutoFit/>
          </a:bodyPr>
          <a:lstStyle/>
          <a:p>
            <a:pPr marL="1905" marR="0" lvl="0" indent="0" algn="ctr" defTabSz="914400" eaLnBrk="1" fontAlgn="auto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Times New Roman"/>
              </a:rPr>
              <a:t>ACHIEVEMENTS</a:t>
            </a:r>
            <a:r>
              <a:rPr kumimoji="0" lang="en-IN" sz="1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Times New Roman"/>
              </a:rPr>
              <a:t> / JRF / SRFs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572832" y="1869328"/>
          <a:ext cx="9046207" cy="1408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5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4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2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11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1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8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S.No.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54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Category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4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2018-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19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430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2019-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54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2020-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54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2021-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54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lang="en-IN" sz="18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Ph.Ds</a:t>
                      </a:r>
                      <a:r>
                        <a:rPr sz="18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latin typeface="Times New Roman"/>
                          <a:cs typeface="Times New Roman"/>
                        </a:rPr>
                        <a:t>pursuing</a:t>
                      </a:r>
                      <a:r>
                        <a:rPr sz="18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20" dirty="0">
                          <a:latin typeface="Times New Roman"/>
                          <a:cs typeface="Times New Roman"/>
                        </a:rPr>
                        <a:t>(FT)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lang="en-IN" sz="18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lang="en-IN" sz="18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lang="en-IN" sz="18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lang="en-IN" sz="1800" dirty="0">
                          <a:latin typeface="Times New Roman"/>
                          <a:cs typeface="Times New Roman"/>
                        </a:rPr>
                        <a:t>3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lang="en-IN" sz="18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sz="1800" b="1" spc="-10" dirty="0">
                          <a:latin typeface="Times New Roman"/>
                          <a:cs typeface="Times New Roman"/>
                        </a:rPr>
                        <a:t>JRF/SRFs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lang="en-IN" sz="18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lang="en-IN" sz="18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lang="en-IN" sz="18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lang="en-IN" sz="18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C49497B3-E64D-4629-80D8-99E4D873DB9A}"/>
              </a:ext>
            </a:extLst>
          </p:cNvPr>
          <p:cNvGraphicFramePr>
            <a:graphicFrameLocks noGrp="1"/>
          </p:cNvGraphicFramePr>
          <p:nvPr/>
        </p:nvGraphicFramePr>
        <p:xfrm>
          <a:off x="1466785" y="3862105"/>
          <a:ext cx="9258300" cy="1096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7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0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8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S.No.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Name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JRF/SRFs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Agency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4222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Fellowship</a:t>
                      </a:r>
                      <a:r>
                        <a:rPr sz="1800" b="1" spc="-7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Amount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per</a:t>
                      </a:r>
                      <a:r>
                        <a:rPr sz="1800" b="1" spc="-7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month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(In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INR)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Duration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en-IN" sz="1600" b="1" dirty="0">
                          <a:latin typeface="Times New Roman"/>
                          <a:cs typeface="Times New Roman"/>
                        </a:rPr>
                        <a:t> M. </a:t>
                      </a:r>
                      <a:r>
                        <a:rPr lang="en-IN" sz="1600" b="1" dirty="0" err="1">
                          <a:latin typeface="Times New Roman"/>
                          <a:cs typeface="Times New Roman"/>
                        </a:rPr>
                        <a:t>Sireesha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600" b="1" spc="-20" dirty="0">
                          <a:latin typeface="Times New Roman"/>
                          <a:cs typeface="Times New Roman"/>
                        </a:rPr>
                        <a:t>UGC-</a:t>
                      </a:r>
                      <a:r>
                        <a:rPr lang="en-IN" sz="1600" b="1" spc="-25" dirty="0">
                          <a:latin typeface="Times New Roman"/>
                          <a:cs typeface="Times New Roman"/>
                        </a:rPr>
                        <a:t>NET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41069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600" b="1" spc="-10" dirty="0">
                          <a:latin typeface="Times New Roman"/>
                          <a:cs typeface="Times New Roman"/>
                        </a:rPr>
                        <a:t>31,000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600" b="1" spc="-10" dirty="0"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en-IN" sz="1600" b="1" spc="-10" dirty="0">
                          <a:latin typeface="Times New Roman"/>
                          <a:cs typeface="Times New Roman"/>
                        </a:rPr>
                        <a:t>21</a:t>
                      </a:r>
                      <a:r>
                        <a:rPr sz="1600" b="1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IN" sz="1600" b="1" spc="-25" dirty="0">
                          <a:latin typeface="Times New Roman"/>
                          <a:cs typeface="Times New Roman"/>
                        </a:rPr>
                        <a:t>22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E067D-8903-48A1-B31F-F038B07A7F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C480B761-4BCB-DEC9-7FD8-C315AC79C999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Research,</a:t>
            </a:r>
            <a:r>
              <a:rPr kumimoji="0" lang="en-IN" sz="3600" b="1" i="0" u="none" strike="noStrike" kern="0" cap="none" spc="-9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Innovations</a:t>
            </a:r>
            <a:r>
              <a:rPr kumimoji="0" lang="en-IN" sz="3600" b="1" i="0" u="none" strike="noStrike" kern="0" cap="none" spc="-9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lang="en-IN" sz="3600" b="1" i="0" u="none" strike="noStrike" kern="0" cap="none" spc="-9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IN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Extensions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D6CBC-174B-C55F-207A-93269CB6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227A4-EA63-EACB-3593-957A94B26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ECA35ED0-0EBC-4731-A9CB-53F8FAF8D701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E067D-8903-48A1-B31F-F038B07A7F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3A945-5039-4A36-9419-F855D5797888}"/>
              </a:ext>
            </a:extLst>
          </p:cNvPr>
          <p:cNvSpPr txBox="1"/>
          <p:nvPr/>
        </p:nvSpPr>
        <p:spPr>
          <a:xfrm flipH="1">
            <a:off x="905938" y="1219200"/>
            <a:ext cx="932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 of activities / student participation in innovation, incubation centres: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Drone workshop conducted on the occasion of department day. 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5D2AA-0512-4481-B1A7-3ECB77948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1" y="1862600"/>
            <a:ext cx="5200329" cy="209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26872C-E20C-4476-8BE6-D1674F8BB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862600"/>
            <a:ext cx="5143500" cy="4515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3D8B9-4E19-4376-B561-D616876D5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1" y="4081192"/>
            <a:ext cx="5200329" cy="2296748"/>
          </a:xfrm>
          <a:prstGeom prst="rect">
            <a:avLst/>
          </a:prstGeom>
        </p:spPr>
      </p:pic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5E4F7013-6E2E-81AB-E709-67076FB0F221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Research,</a:t>
            </a:r>
            <a:r>
              <a:rPr kumimoji="0" lang="en-IN" sz="3600" b="1" i="0" u="none" strike="noStrike" kern="0" cap="none" spc="-9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Innovations</a:t>
            </a:r>
            <a:r>
              <a:rPr kumimoji="0" lang="en-IN" sz="3600" b="1" i="0" u="none" strike="noStrike" kern="0" cap="none" spc="-9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lang="en-IN" sz="3600" b="1" i="0" u="none" strike="noStrike" kern="0" cap="none" spc="-9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IN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Extensions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A60E99-CFEB-3902-CE3D-2B183530C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36238-4851-CF39-CDEC-1C2AA742E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3E68F8AF-45B2-41CE-B750-1A34C79880C9}"/>
              </a:ext>
            </a:extLst>
          </p:cNvPr>
          <p:cNvSpPr txBox="1">
            <a:spLocks/>
          </p:cNvSpPr>
          <p:nvPr/>
        </p:nvSpPr>
        <p:spPr>
          <a:xfrm>
            <a:off x="3495835" y="6479042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96525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0D1CB-51DD-4F2B-81D4-68A605F1F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353344"/>
            <a:ext cx="9431020" cy="553998"/>
          </a:xfrm>
        </p:spPr>
        <p:txBody>
          <a:bodyPr/>
          <a:lstStyle/>
          <a:p>
            <a:r>
              <a:rPr lang="en-US" dirty="0"/>
              <a:t>MOU with DIGIFAC to work on the low code platform.</a:t>
            </a:r>
          </a:p>
          <a:p>
            <a:r>
              <a:rPr lang="en-US" dirty="0"/>
              <a:t>MOU with GMRIT where students are given internships.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BF161-95BB-489E-BC6D-AF8199509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057398"/>
            <a:ext cx="2514600" cy="297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F7AE8-055C-49CD-A403-C17A46006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789" y="3057398"/>
            <a:ext cx="4757011" cy="297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9258CC-D073-4610-93B7-9205CC604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63260"/>
            <a:ext cx="2804160" cy="297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F76224-6FBB-4073-A392-3D481251B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063875"/>
            <a:ext cx="4419600" cy="5260725"/>
          </a:xfrm>
          <a:prstGeom prst="rect">
            <a:avLst/>
          </a:prstGeom>
        </p:spPr>
      </p:pic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2227FBDD-FED9-C203-75FF-B5DE9BDEC612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Collaborations &amp; MoU’s</a:t>
            </a:r>
            <a:endParaRPr kumimoji="0" lang="en-IN" sz="3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54BC17-B1BB-D96A-1FBE-2F691828B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41ADE1-0379-28F3-DE0F-C673F7EFD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8094DA63-B0FF-4075-81B7-8E9182B354A8}"/>
              </a:ext>
            </a:extLst>
          </p:cNvPr>
          <p:cNvSpPr txBox="1">
            <a:spLocks/>
          </p:cNvSpPr>
          <p:nvPr/>
        </p:nvSpPr>
        <p:spPr>
          <a:xfrm>
            <a:off x="3489279" y="6474193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97628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DE23611E-F245-4970-B1B7-F313DD835A43}"/>
              </a:ext>
            </a:extLst>
          </p:cNvPr>
          <p:cNvSpPr txBox="1"/>
          <p:nvPr/>
        </p:nvSpPr>
        <p:spPr>
          <a:xfrm>
            <a:off x="8664488" y="1597598"/>
            <a:ext cx="461665" cy="23887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vert270" wrap="square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/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</a:rPr>
              <a:t>E - Classroom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F65D37-84A3-426A-AB1F-D93996BAD048}"/>
              </a:ext>
            </a:extLst>
          </p:cNvPr>
          <p:cNvSpPr txBox="1"/>
          <p:nvPr/>
        </p:nvSpPr>
        <p:spPr>
          <a:xfrm>
            <a:off x="228601" y="4135504"/>
            <a:ext cx="34290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/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Lecture Halls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389E0B-F4A1-4091-BF62-99B5512243EA}"/>
              </a:ext>
            </a:extLst>
          </p:cNvPr>
          <p:cNvSpPr txBox="1"/>
          <p:nvPr/>
        </p:nvSpPr>
        <p:spPr>
          <a:xfrm>
            <a:off x="6555360" y="4138705"/>
            <a:ext cx="240385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/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Hardware Labs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62BE5822-83C5-416D-9E84-1CA4C51AC15E}"/>
              </a:ext>
            </a:extLst>
          </p:cNvPr>
          <p:cNvSpPr txBox="1">
            <a:spLocks/>
          </p:cNvSpPr>
          <p:nvPr/>
        </p:nvSpPr>
        <p:spPr>
          <a:xfrm>
            <a:off x="8959215" y="6545521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AF2B15B4-0E0D-4A43-9760-DBBFC7029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13142"/>
              </p:ext>
            </p:extLst>
          </p:nvPr>
        </p:nvGraphicFramePr>
        <p:xfrm>
          <a:off x="1752599" y="1600200"/>
          <a:ext cx="6537421" cy="238870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145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1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5412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Facility</a:t>
                      </a:r>
                      <a:endParaRPr lang="en-IN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Quantity</a:t>
                      </a:r>
                      <a:endParaRPr lang="en-IN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12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Lecture Halls</a:t>
                      </a:r>
                      <a:endParaRPr lang="en-IN" sz="1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412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ICT Facilitated Lecture Halls</a:t>
                      </a:r>
                      <a:endParaRPr lang="en-IN" sz="1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412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Seminar</a:t>
                      </a:r>
                      <a:r>
                        <a:rPr lang="en-IN" sz="1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Hall</a:t>
                      </a:r>
                      <a:endParaRPr lang="en-IN" sz="1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412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IN" sz="1400" kern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Library</a:t>
                      </a:r>
                      <a:endParaRPr lang="en-IN" sz="1400" kern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IN" sz="1400" kern="12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</a:t>
                      </a: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412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Laboratories</a:t>
                      </a:r>
                      <a:endParaRPr lang="en-IN" sz="1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41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E-Classroom</a:t>
                      </a: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412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Canteen</a:t>
                      </a:r>
                      <a:endParaRPr lang="en-IN" sz="1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412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Auditorium</a:t>
                      </a:r>
                      <a:endParaRPr lang="en-IN" sz="1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36010" marR="36010" marT="18005" marB="180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AD41F749-F25C-4ACB-9A47-29BE9EB7F900}"/>
              </a:ext>
            </a:extLst>
          </p:cNvPr>
          <p:cNvPicPr/>
          <p:nvPr/>
        </p:nvPicPr>
        <p:blipFill rotWithShape="1">
          <a:blip r:embed="rId2"/>
          <a:srcRect l="38297" t="18673" r="37004" b="21376"/>
          <a:stretch/>
        </p:blipFill>
        <p:spPr bwMode="auto">
          <a:xfrm>
            <a:off x="304800" y="4605597"/>
            <a:ext cx="1414780" cy="1815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CE0876-0F68-4D84-9C6F-65965F8F1DBD}"/>
              </a:ext>
            </a:extLst>
          </p:cNvPr>
          <p:cNvSpPr txBox="1"/>
          <p:nvPr/>
        </p:nvSpPr>
        <p:spPr>
          <a:xfrm>
            <a:off x="3904553" y="4135504"/>
            <a:ext cx="2403855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/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Software Labs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EBFFD2-F427-4056-97D7-FCDB89E20A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553" y="4632804"/>
            <a:ext cx="2403855" cy="178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B8CAE4-D0EF-4486-B7BD-A6C202B1B31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60" y="4657834"/>
            <a:ext cx="4341240" cy="176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8E93C7-7A6B-4299-87F2-683A5E22AD42}"/>
              </a:ext>
            </a:extLst>
          </p:cNvPr>
          <p:cNvPicPr/>
          <p:nvPr/>
        </p:nvPicPr>
        <p:blipFill rotWithShape="1">
          <a:blip r:embed="rId5"/>
          <a:srcRect l="33857" t="13514" r="32148" b="6389"/>
          <a:stretch/>
        </p:blipFill>
        <p:spPr bwMode="auto">
          <a:xfrm>
            <a:off x="9255058" y="1111599"/>
            <a:ext cx="2632142" cy="3251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C31541-CE0F-44D8-935D-603666729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8" y="4605596"/>
            <a:ext cx="1905003" cy="1812381"/>
          </a:xfrm>
          <a:prstGeom prst="rect">
            <a:avLst/>
          </a:prstGeom>
        </p:spPr>
      </p:pic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53CA7203-CE18-5CEB-86F4-E67B11123C59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0" cap="none" spc="-1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Infrastructure &amp; Teaching Resources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7F613-52FA-40C9-47C8-4D323CD6B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322E8-3960-9D19-92A1-D5677411D5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9274E90F-747F-49AE-BD6A-881A9BB761F9}"/>
              </a:ext>
            </a:extLst>
          </p:cNvPr>
          <p:cNvSpPr txBox="1">
            <a:spLocks/>
          </p:cNvSpPr>
          <p:nvPr/>
        </p:nvSpPr>
        <p:spPr>
          <a:xfrm>
            <a:off x="3489279" y="6465730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2177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C094CDB-3EE0-448A-BA2D-F3BC791E00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078160"/>
              </p:ext>
            </p:extLst>
          </p:nvPr>
        </p:nvGraphicFramePr>
        <p:xfrm>
          <a:off x="45236" y="1429724"/>
          <a:ext cx="12055730" cy="4523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1ADAE71-218D-D81E-6FA6-DDFFEC281AFC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Other Facilities</a:t>
            </a:r>
            <a:endParaRPr kumimoji="0" lang="en-IN" sz="3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295127-7B6E-380A-F44B-838D72449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B4ED7-A8CB-D557-71F4-F91FD73CD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7994CB26-B2A7-43AF-BEED-2370A7009390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54212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512300" y="6328536"/>
            <a:ext cx="2311400" cy="365125"/>
          </a:xfrm>
          <a:prstGeom prst="rect">
            <a:avLst/>
          </a:prstGeom>
        </p:spPr>
        <p:txBody>
          <a:bodyPr vert="horz" lIns="90647" tIns="45330" rIns="90647" bIns="45330" rtlCol="0" anchor="ctr"/>
          <a:lstStyle>
            <a:defPPr>
              <a:defRPr lang="en-US"/>
            </a:defPPr>
            <a:lvl1pPr marL="0" algn="r" defTabSz="906434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3221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6434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9660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2872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6091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9310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2526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25744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B5C13A91-472E-D3BF-1B45-B4AA2780887C}"/>
              </a:ext>
            </a:extLst>
          </p:cNvPr>
          <p:cNvSpPr/>
          <p:nvPr/>
        </p:nvSpPr>
        <p:spPr>
          <a:xfrm>
            <a:off x="0" y="0"/>
            <a:ext cx="12192000" cy="1040460"/>
          </a:xfrm>
          <a:prstGeom prst="roundRect">
            <a:avLst>
              <a:gd name="adj" fmla="val 6902"/>
            </a:avLst>
          </a:prstGeom>
          <a:solidFill>
            <a:schemeClr val="tx1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190" tIns="16077" rIns="32190" bIns="16077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Library and e-Resources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F288A-B864-ADEF-02B4-9C14A87AB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163" y="0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54857" y="1142032"/>
          <a:ext cx="9013020" cy="3268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0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4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3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 of the Publisher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Resources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Link of Access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7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IEEE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Dr.V.S.Krishna Library self-supported E Resources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IEEE Xplore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Delnet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Delnet.in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Search Home (delnet.in)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8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NATIONAL DIGITAL LIBRARY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NDL e-Resources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National Digital Library of India (iitkgp.ac.in)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8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J-Gate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E-Shodhsindu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Login Page (jgateplus.com)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8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N-List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E-Shodhsindu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https://ess.inflibnet.ac.in/eres.php?memID=2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ACM Digital Library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world’s largest educational and</a:t>
                      </a:r>
                      <a:r>
                        <a:rPr lang="en-US" sz="11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scientific society, uniting computing educators, researchers and professionals to inspire dialouge, share resources and address the field’s challenges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https://dl.acm.org/do/10.1145/institution-60075905/full/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Knimbus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Knimbus mLibrary is a one-stop solution with rich features to build a powerful and user friendly digital library through which users can seamlessly access the digital resources anytime, anywhere and on any</a:t>
                      </a:r>
                      <a:r>
                        <a:rPr lang="en-US" sz="11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device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https://www.andhrauniversity.edu.in/library.html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54857" y="4483562"/>
            <a:ext cx="4333871" cy="2154194"/>
          </a:xfrm>
          <a:prstGeom prst="rect">
            <a:avLst/>
          </a:prstGeom>
          <a:noFill/>
        </p:spPr>
        <p:txBody>
          <a:bodyPr wrap="square" lIns="91194" tIns="45600" rIns="91194" bIns="45600">
            <a:spAutoFit/>
          </a:bodyPr>
          <a:lstStyle/>
          <a:p>
            <a:pPr defTabSz="911987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Library and e- Resources</a:t>
            </a: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Total Number of Books in Dept. of IT&amp;CA  :</a:t>
            </a:r>
            <a:r>
              <a:rPr lang="en-US" sz="1400" b="1" u="sng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2,157</a:t>
            </a:r>
            <a:endParaRPr lang="en-US" sz="800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Total Volumes: </a:t>
            </a:r>
            <a:r>
              <a:rPr lang="en-US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72</a:t>
            </a: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Reference Books: </a:t>
            </a:r>
            <a:r>
              <a:rPr lang="en-US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</a:t>
            </a: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 &amp; ST Book Bank:-</a:t>
            </a: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E-BOOKS :</a:t>
            </a: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http://community.ebooklibrary.org/?AffiliateKey=WEL-ColEngAndUni</a:t>
            </a: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National Journals:</a:t>
            </a:r>
            <a:r>
              <a:rPr lang="en-US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International Journals : </a:t>
            </a:r>
            <a:r>
              <a:rPr lang="en-US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NPTEL Videos (web &amp; Video Lectures)-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6400" y="4571542"/>
            <a:ext cx="5181600" cy="1784862"/>
          </a:xfrm>
          <a:prstGeom prst="rect">
            <a:avLst/>
          </a:prstGeom>
        </p:spPr>
        <p:txBody>
          <a:bodyPr wrap="square" lIns="91194" tIns="45600" rIns="91194" bIns="45600">
            <a:spAutoFit/>
          </a:bodyPr>
          <a:lstStyle/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Additional information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/>
              </a:rPr>
              <a:t>https://andhrauniversity.edu.in/library/icons1.html</a:t>
            </a:r>
            <a:endParaRPr lang="en-US" sz="11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https://services.andhrauniversity.edu.in/filestorage1/iqacfiles/onlineservices.pdf</a:t>
            </a:r>
            <a:endParaRPr lang="en-US" sz="11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0"/>
              </a:rPr>
              <a:t>https://services.andhrauniversity.edu.in/filestorage1/iqacfiles/soul-proof.pdf</a:t>
            </a:r>
            <a:endParaRPr lang="en-US" sz="11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1"/>
              </a:rPr>
              <a:t>https://services.andhrauniversity.edu.in/filestorage1/iqacfiles/shodhganga-proof.pdf</a:t>
            </a:r>
            <a:endParaRPr lang="en-US" sz="11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2"/>
              </a:rPr>
              <a:t>https://services.andhrauniversity.edu.in/filestorage1/iqacfiles/Library.pdf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Paste link for additional information 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3"/>
              </a:rPr>
              <a:t>https://scholarkart.in/AU/publications</a:t>
            </a: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1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1987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1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Palm leaf Manuscripts – Andhra University Digital Library (scholarkart.in)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E9C11D-FE87-47CE-951A-ABE8EC931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640" y="1339168"/>
            <a:ext cx="2082560" cy="3268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06E07A-18B0-405D-BE82-96FE2718EB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26E195D7-4A69-42CD-ADF6-290F209A7DA3}"/>
              </a:ext>
            </a:extLst>
          </p:cNvPr>
          <p:cNvSpPr txBox="1">
            <a:spLocks/>
          </p:cNvSpPr>
          <p:nvPr/>
        </p:nvSpPr>
        <p:spPr>
          <a:xfrm>
            <a:off x="3489279" y="6511098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69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73045" y="6367426"/>
            <a:ext cx="2311400" cy="365125"/>
          </a:xfrm>
          <a:prstGeom prst="rect">
            <a:avLst/>
          </a:prstGeom>
        </p:spPr>
        <p:txBody>
          <a:bodyPr vert="horz" lIns="90647" tIns="45330" rIns="90647" bIns="45330" rtlCol="0" anchor="ctr"/>
          <a:lstStyle>
            <a:defPPr>
              <a:defRPr lang="en-US"/>
            </a:defPPr>
            <a:lvl1pPr marL="0" algn="r" defTabSz="906434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3221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6434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9660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2872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6091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19310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2526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25744" algn="l" defTabSz="90643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B5C13A91-472E-D3BF-1B45-B4AA2780887C}"/>
              </a:ext>
            </a:extLst>
          </p:cNvPr>
          <p:cNvSpPr/>
          <p:nvPr/>
        </p:nvSpPr>
        <p:spPr>
          <a:xfrm>
            <a:off x="0" y="0"/>
            <a:ext cx="12192000" cy="1040460"/>
          </a:xfrm>
          <a:prstGeom prst="roundRect">
            <a:avLst>
              <a:gd name="adj" fmla="val 6902"/>
            </a:avLst>
          </a:prstGeom>
          <a:solidFill>
            <a:schemeClr val="tx1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190" tIns="16077" rIns="32190" bIns="16077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b="1" dirty="0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Library and e-Resources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F288A-B864-ADEF-02B4-9C14A87AB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494" y="0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55050"/>
            <a:ext cx="5486400" cy="278674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251697"/>
            <a:ext cx="6705600" cy="2104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5050"/>
            <a:ext cx="5791200" cy="2982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BF0287-D6B2-4CA1-9104-38FFCDB18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7D110601-A31A-42BD-8E27-D7CB1FC0B366}"/>
              </a:ext>
            </a:extLst>
          </p:cNvPr>
          <p:cNvSpPr txBox="1">
            <a:spLocks/>
          </p:cNvSpPr>
          <p:nvPr/>
        </p:nvSpPr>
        <p:spPr>
          <a:xfrm>
            <a:off x="3489279" y="6542983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6573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32982" y="6515100"/>
            <a:ext cx="2804160" cy="342900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EE2431-4F08-4913-B384-572F89B2EF76}"/>
              </a:ext>
            </a:extLst>
          </p:cNvPr>
          <p:cNvSpPr txBox="1"/>
          <p:nvPr/>
        </p:nvSpPr>
        <p:spPr>
          <a:xfrm>
            <a:off x="761999" y="1480761"/>
            <a:ext cx="6319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Scholarship received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7DC8AB-2B6D-49D6-9B6E-78257B003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576822"/>
              </p:ext>
            </p:extLst>
          </p:nvPr>
        </p:nvGraphicFramePr>
        <p:xfrm>
          <a:off x="761999" y="2071171"/>
          <a:ext cx="10948024" cy="43825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046">
                  <a:extLst>
                    <a:ext uri="{9D8B030D-6E8A-4147-A177-3AD203B41FA5}">
                      <a16:colId xmlns:a16="http://schemas.microsoft.com/office/drawing/2014/main" val="2115482420"/>
                    </a:ext>
                  </a:extLst>
                </a:gridCol>
                <a:gridCol w="4346564">
                  <a:extLst>
                    <a:ext uri="{9D8B030D-6E8A-4147-A177-3AD203B41FA5}">
                      <a16:colId xmlns:a16="http://schemas.microsoft.com/office/drawing/2014/main" val="4210779150"/>
                    </a:ext>
                  </a:extLst>
                </a:gridCol>
                <a:gridCol w="2160572">
                  <a:extLst>
                    <a:ext uri="{9D8B030D-6E8A-4147-A177-3AD203B41FA5}">
                      <a16:colId xmlns:a16="http://schemas.microsoft.com/office/drawing/2014/main" val="3759489600"/>
                    </a:ext>
                  </a:extLst>
                </a:gridCol>
                <a:gridCol w="85849">
                  <a:extLst>
                    <a:ext uri="{9D8B030D-6E8A-4147-A177-3AD203B41FA5}">
                      <a16:colId xmlns:a16="http://schemas.microsoft.com/office/drawing/2014/main" val="2257851991"/>
                    </a:ext>
                  </a:extLst>
                </a:gridCol>
                <a:gridCol w="2185993">
                  <a:extLst>
                    <a:ext uri="{9D8B030D-6E8A-4147-A177-3AD203B41FA5}">
                      <a16:colId xmlns:a16="http://schemas.microsoft.com/office/drawing/2014/main" val="3783060463"/>
                    </a:ext>
                  </a:extLst>
                </a:gridCol>
              </a:tblGrid>
              <a:tr h="970192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percentage of students benefited by scholarships, etc. provided by the institution, Government and non-government agencies (NGOs) during the last five years(other than the students receiving scholarships under the government schemes for reserved categories) (10)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691563"/>
                  </a:ext>
                </a:extLst>
              </a:tr>
              <a:tr h="9088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scheme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students benefited by government scheme and amount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923549"/>
                  </a:ext>
                </a:extLst>
              </a:tr>
              <a:tr h="55436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students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Amount(in Rs.)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432887"/>
                  </a:ext>
                </a:extLst>
              </a:tr>
              <a:tr h="649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Jnanabhumi</a:t>
                      </a:r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postmetric</a:t>
                      </a:r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scholarships(Fees reimbursement)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8341" marR="8341" marT="8341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2270100</a:t>
                      </a:r>
                    </a:p>
                  </a:txBody>
                  <a:tcPr marL="8341" marR="8341" marT="834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241898"/>
                  </a:ext>
                </a:extLst>
              </a:tr>
              <a:tr h="649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Jnanabhumi</a:t>
                      </a:r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postmetric</a:t>
                      </a:r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scholarships(Fees reimbursement)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8341" marR="8341" marT="8341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2821849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566175"/>
                  </a:ext>
                </a:extLst>
              </a:tr>
              <a:tr h="649718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Jnanabhumi</a:t>
                      </a:r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postmetric</a:t>
                      </a:r>
                      <a:r>
                        <a:rPr lang="en-I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scholarships(Fees reimbursement) 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41" marR="8341" marT="834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</a:p>
                  </a:txBody>
                  <a:tcPr marL="8341" marR="8341" marT="8341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6277956</a:t>
                      </a:r>
                    </a:p>
                  </a:txBody>
                  <a:tcPr marL="8341" marR="8341" marT="8341" marB="0" anchor="ctr"/>
                </a:tc>
                <a:extLst>
                  <a:ext uri="{0D108BD9-81ED-4DB2-BD59-A6C34878D82A}">
                    <a16:rowId xmlns:a16="http://schemas.microsoft.com/office/drawing/2014/main" val="972470960"/>
                  </a:ext>
                </a:extLst>
              </a:tr>
            </a:tbl>
          </a:graphicData>
        </a:graphic>
      </p:graphicFrame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ED18CE6F-D9E2-1319-BD4B-BDCA00BE79F8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63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 Support and Progression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8ABF6-F9E3-B0E2-E0A8-A248B9A8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1256FD-E5F9-AE67-AA82-72308D0D7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9F5F674B-55D0-4663-BEF9-2591B9F22B75}"/>
              </a:ext>
            </a:extLst>
          </p:cNvPr>
          <p:cNvSpPr txBox="1">
            <a:spLocks/>
          </p:cNvSpPr>
          <p:nvPr/>
        </p:nvSpPr>
        <p:spPr>
          <a:xfrm>
            <a:off x="3489279" y="6515100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90417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38</a:t>
            </a:fld>
            <a:endParaRPr lang="en-IN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BC7E3BC9-CAB7-4F65-91B6-F3ECC642491E}"/>
              </a:ext>
            </a:extLst>
          </p:cNvPr>
          <p:cNvSpPr/>
          <p:nvPr/>
        </p:nvSpPr>
        <p:spPr>
          <a:xfrm>
            <a:off x="0" y="-35858"/>
            <a:ext cx="12192000" cy="1040460"/>
          </a:xfrm>
          <a:prstGeom prst="roundRect">
            <a:avLst>
              <a:gd name="adj" fmla="val 6902"/>
            </a:avLst>
          </a:prstGeom>
          <a:solidFill>
            <a:schemeClr val="tx1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72" tIns="16179" rIns="32372" bIns="16179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FFFF00"/>
                </a:solidFill>
              </a:rPr>
              <a:t>Student Progression</a:t>
            </a:r>
            <a:endParaRPr lang="en-IN" sz="3400" b="1" dirty="0">
              <a:solidFill>
                <a:srgbClr val="FFFF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C4E8D-B49B-4268-8335-29DD0CDA1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252" y="-35858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A48E3B-EF03-4293-AA5F-3BD6FEB44520}"/>
              </a:ext>
            </a:extLst>
          </p:cNvPr>
          <p:cNvSpPr txBox="1"/>
          <p:nvPr/>
        </p:nvSpPr>
        <p:spPr>
          <a:xfrm>
            <a:off x="443185" y="1142668"/>
            <a:ext cx="8844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Guidance for NET/SLET/GRE and other competitive examinations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C40F3-4677-447A-8ABB-80C306D146E6}"/>
              </a:ext>
            </a:extLst>
          </p:cNvPr>
          <p:cNvSpPr txBox="1"/>
          <p:nvPr/>
        </p:nvSpPr>
        <p:spPr>
          <a:xfrm>
            <a:off x="919056" y="1538084"/>
            <a:ext cx="10323761" cy="179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Number of students appearing in state/ national/ international level examinations (</a:t>
            </a:r>
            <a:r>
              <a:rPr lang="en-US" dirty="0" err="1"/>
              <a:t>eg</a:t>
            </a:r>
            <a:r>
              <a:rPr lang="en-US" dirty="0"/>
              <a:t>: IIT/JAM/ NET / SLET/ GATE/ GMAT/CAT,GRE/ TOEFL/ Civil Services/ State government examinations) year-wise during last five years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7891F-A525-476F-952F-671F36F3496F}"/>
              </a:ext>
            </a:extLst>
          </p:cNvPr>
          <p:cNvSpPr txBox="1"/>
          <p:nvPr/>
        </p:nvSpPr>
        <p:spPr>
          <a:xfrm>
            <a:off x="949183" y="2331465"/>
            <a:ext cx="924429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/>
              <a:t>Placements</a:t>
            </a:r>
            <a:endParaRPr lang="en-US" sz="2000" dirty="0"/>
          </a:p>
          <a:p>
            <a:r>
              <a:rPr lang="en-US" sz="2000" dirty="0"/>
              <a:t>Number of outgoing students placed year - wise during the last five years</a:t>
            </a:r>
            <a:endParaRPr lang="en-IN" sz="2000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48E395-7CA5-4255-9EDD-923247783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53" y="-13446"/>
            <a:ext cx="864295" cy="995636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8DE2C82-9762-440B-BE6D-9F462C8586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229753"/>
              </p:ext>
            </p:extLst>
          </p:nvPr>
        </p:nvGraphicFramePr>
        <p:xfrm>
          <a:off x="609600" y="3329407"/>
          <a:ext cx="4572000" cy="3095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8DE2C82-9762-440B-BE6D-9F462C8586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979437"/>
              </p:ext>
            </p:extLst>
          </p:nvPr>
        </p:nvGraphicFramePr>
        <p:xfrm>
          <a:off x="6248400" y="3482074"/>
          <a:ext cx="4572000" cy="2942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CE42805A-1F6D-421B-9F23-DAE78F61D164}"/>
              </a:ext>
            </a:extLst>
          </p:cNvPr>
          <p:cNvSpPr txBox="1">
            <a:spLocks/>
          </p:cNvSpPr>
          <p:nvPr/>
        </p:nvSpPr>
        <p:spPr>
          <a:xfrm>
            <a:off x="3489279" y="6526530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8925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BABB26-BAD1-48B9-8E0E-311219AE7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4C5637-EFC4-4461-99F8-D2486AF26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114" y="1739138"/>
            <a:ext cx="10589286" cy="1661993"/>
          </a:xfrm>
        </p:spPr>
        <p:txBody>
          <a:bodyPr/>
          <a:lstStyle/>
          <a:p>
            <a:r>
              <a:rPr lang="en-IN" b="1" dirty="0"/>
              <a:t>Workshops and Conferences conducted:</a:t>
            </a:r>
          </a:p>
          <a:p>
            <a:endParaRPr lang="en-I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training programme was conducted by DIGIFAC which helped nearly 18 students to secure jobs in different companies.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national level conference has been held during the PERISCOPE event conducted by the department.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ED18CE6F-D9E2-1319-BD4B-BDCA00BE79F8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63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 Support and Progression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8ABF6-F9E3-B0E2-E0A8-A248B9A8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1256FD-E5F9-AE67-AA82-72308D0D7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02AF31-C4EC-49A7-8D2F-316A41267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06" y="3456870"/>
            <a:ext cx="2611328" cy="24687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4D22DA-58B9-42D6-86BA-09D4E83F54ED}"/>
              </a:ext>
            </a:extLst>
          </p:cNvPr>
          <p:cNvSpPr txBox="1"/>
          <p:nvPr/>
        </p:nvSpPr>
        <p:spPr>
          <a:xfrm flipH="1">
            <a:off x="2246064" y="6042573"/>
            <a:ext cx="313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DIGIFAC – Training Programme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6803FB-4F4A-4BA1-871A-749B54CD1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487" y="3428999"/>
            <a:ext cx="3054459" cy="2468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2DF0EC-B4C7-47B9-245F-DD98BD367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428999"/>
            <a:ext cx="4051300" cy="24687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B44BBD-A7F9-49E4-86C8-B0554557DE06}"/>
              </a:ext>
            </a:extLst>
          </p:cNvPr>
          <p:cNvSpPr txBox="1"/>
          <p:nvPr/>
        </p:nvSpPr>
        <p:spPr>
          <a:xfrm>
            <a:off x="7876278" y="6019836"/>
            <a:ext cx="336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PERISCOPE – National Conference</a:t>
            </a:r>
          </a:p>
        </p:txBody>
      </p:sp>
      <p:sp>
        <p:nvSpPr>
          <p:cNvPr id="19" name="Footer Placeholder 6">
            <a:extLst>
              <a:ext uri="{FF2B5EF4-FFF2-40B4-BE49-F238E27FC236}">
                <a16:creationId xmlns:a16="http://schemas.microsoft.com/office/drawing/2014/main" id="{C103AD32-C0DF-4559-B722-8BC94D9E9B29}"/>
              </a:ext>
            </a:extLst>
          </p:cNvPr>
          <p:cNvSpPr txBox="1">
            <a:spLocks/>
          </p:cNvSpPr>
          <p:nvPr/>
        </p:nvSpPr>
        <p:spPr>
          <a:xfrm>
            <a:off x="3489279" y="6474193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03971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BDF22-13C9-44C6-A446-55522B2EB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7" y="995680"/>
            <a:ext cx="8695944" cy="13258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MISSION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F72F3-5FBE-4980-810A-98F3B3ACF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028" y="1976328"/>
            <a:ext cx="8695943" cy="2697480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Imparting quality education through well-designed curriculum in tune with the challenging needs of the industry and to develop innovative and ethical  professionals fit for globally  competitive environment.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Carry out Research and Development in computer science and engineering and in leveraging  state of  the art technologies  to serve the societal needs.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Developing effective interactions among faculty and students and foster networking with alumni, industries for mutual benefit.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IN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75F6A-AAE5-4193-843B-D52FF2601C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>
                <a:solidFill>
                  <a:schemeClr val="bg2"/>
                </a:solidFill>
              </a:rPr>
              <a:pPr/>
              <a:t>4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7BD86-497C-4108-BF92-63605EC0D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705" y="0"/>
            <a:ext cx="864295" cy="80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4EAD52-49FB-4520-9353-8E307F4A1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1" y="0"/>
            <a:ext cx="864295" cy="804333"/>
          </a:xfrm>
          <a:prstGeom prst="rect">
            <a:avLst/>
          </a:prstGeom>
        </p:spPr>
      </p:pic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91FE1194-B2AF-4720-8B53-2FF0DFC9B50A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018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6D6552-4A04-44E4-8D13-D0E2F9B4D747}"/>
              </a:ext>
            </a:extLst>
          </p:cNvPr>
          <p:cNvSpPr txBox="1"/>
          <p:nvPr/>
        </p:nvSpPr>
        <p:spPr>
          <a:xfrm>
            <a:off x="206990" y="1231458"/>
            <a:ext cx="8243615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IN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Alumni Contributions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IN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Alumni Association contributes significantly to the development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of the department through financial and other support services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endParaRPr kumimoji="0" lang="en-IN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91D6375-7E01-4168-985E-CDCBDEFD8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85531"/>
              </p:ext>
            </p:extLst>
          </p:nvPr>
        </p:nvGraphicFramePr>
        <p:xfrm>
          <a:off x="838200" y="2837205"/>
          <a:ext cx="7340600" cy="239753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74877">
                  <a:extLst>
                    <a:ext uri="{9D8B030D-6E8A-4147-A177-3AD203B41FA5}">
                      <a16:colId xmlns:a16="http://schemas.microsoft.com/office/drawing/2014/main" val="3563200344"/>
                    </a:ext>
                  </a:extLst>
                </a:gridCol>
                <a:gridCol w="1841703">
                  <a:extLst>
                    <a:ext uri="{9D8B030D-6E8A-4147-A177-3AD203B41FA5}">
                      <a16:colId xmlns:a16="http://schemas.microsoft.com/office/drawing/2014/main" val="2808855978"/>
                    </a:ext>
                  </a:extLst>
                </a:gridCol>
                <a:gridCol w="2174089">
                  <a:extLst>
                    <a:ext uri="{9D8B030D-6E8A-4147-A177-3AD203B41FA5}">
                      <a16:colId xmlns:a16="http://schemas.microsoft.com/office/drawing/2014/main" val="2244682658"/>
                    </a:ext>
                  </a:extLst>
                </a:gridCol>
                <a:gridCol w="2349931">
                  <a:extLst>
                    <a:ext uri="{9D8B030D-6E8A-4147-A177-3AD203B41FA5}">
                      <a16:colId xmlns:a16="http://schemas.microsoft.com/office/drawing/2014/main" val="178117044"/>
                    </a:ext>
                  </a:extLst>
                </a:gridCol>
              </a:tblGrid>
              <a:tr h="717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Year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Name of the Alumni Association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Contribution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Purpose for which the contribution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1099916"/>
                  </a:ext>
                </a:extLst>
              </a:tr>
              <a:tr h="840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2019-20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Andhra University Alumni Association (AAA)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Volunteer Contribution by (2010-12) </a:t>
                      </a:r>
                      <a:r>
                        <a:rPr lang="en-US" sz="1400" u="none" strike="noStrike" dirty="0" err="1">
                          <a:effectLst/>
                        </a:rPr>
                        <a:t>M.Tech</a:t>
                      </a:r>
                      <a:r>
                        <a:rPr lang="en-US" sz="1400" u="none" strike="noStrike" dirty="0">
                          <a:effectLst/>
                        </a:rPr>
                        <a:t> Alumni batch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Toilets &amp; Restrooms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289492"/>
                  </a:ext>
                </a:extLst>
              </a:tr>
              <a:tr h="840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2021-22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Andhra University Alumni Association (AAA)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Volunteer Contribution by (1997-2000) MCA Alumni batch.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Open Auditorium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3529724"/>
                  </a:ext>
                </a:extLst>
              </a:tr>
            </a:tbl>
          </a:graphicData>
        </a:graphic>
      </p:graphicFrame>
      <p:pic>
        <p:nvPicPr>
          <p:cNvPr id="12" name="Picture 11" descr="P4.jpeg">
            <a:extLst>
              <a:ext uri="{FF2B5EF4-FFF2-40B4-BE49-F238E27FC236}">
                <a16:creationId xmlns:a16="http://schemas.microsoft.com/office/drawing/2014/main" id="{2F871618-CAC9-4917-99A3-68ABCA3D72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5847" y="4325534"/>
            <a:ext cx="45719" cy="137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0DD946-4ACF-4C6C-94DC-25B457BA3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1311235"/>
            <a:ext cx="3215735" cy="4888454"/>
          </a:xfrm>
          <a:prstGeom prst="rect">
            <a:avLst/>
          </a:prstGeom>
        </p:spPr>
      </p:pic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CF4979F5-6BCB-629E-9599-55E28AED5523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 Support and Progression</a:t>
            </a:r>
            <a:endParaRPr kumimoji="0" lang="en-IN" sz="3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AFF7F-B271-1438-E4EE-D6F8D2AA6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45B2CC-7559-DFD8-0C47-2561EA9D6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CF24B09D-67BA-4D58-A8FB-E99EBF66DF97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65848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41</a:t>
            </a:fld>
            <a:endParaRPr lang="en-IN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BC7E3BC9-CAB7-4F65-91B6-F3ECC642491E}"/>
              </a:ext>
            </a:extLst>
          </p:cNvPr>
          <p:cNvSpPr/>
          <p:nvPr/>
        </p:nvSpPr>
        <p:spPr>
          <a:xfrm>
            <a:off x="0" y="-35858"/>
            <a:ext cx="12192000" cy="1040460"/>
          </a:xfrm>
          <a:prstGeom prst="roundRect">
            <a:avLst>
              <a:gd name="adj" fmla="val 6902"/>
            </a:avLst>
          </a:prstGeom>
          <a:solidFill>
            <a:schemeClr val="tx1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72" tIns="16179" rIns="32372" bIns="16179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3600" b="1" spc="-140" dirty="0">
                <a:solidFill>
                  <a:srgbClr val="FFFF00"/>
                </a:solidFill>
                <a:latin typeface="Times New Roman"/>
                <a:cs typeface="Times New Roman"/>
              </a:rPr>
              <a:t>Best practices </a:t>
            </a:r>
            <a:endParaRPr lang="en-IN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C4E8D-B49B-4268-8335-29DD0CDA1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AC4C9A63-11ED-4F86-828B-7305A2F514A8}"/>
              </a:ext>
            </a:extLst>
          </p:cNvPr>
          <p:cNvSpPr txBox="1"/>
          <p:nvPr/>
        </p:nvSpPr>
        <p:spPr>
          <a:xfrm>
            <a:off x="996335" y="1676383"/>
            <a:ext cx="10586065" cy="184409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lang="en-IN" sz="1800" dirty="0">
                <a:latin typeface="Times New Roman"/>
                <a:cs typeface="Times New Roman"/>
              </a:rPr>
              <a:t>Award distribution for the academic toppers in each courses. Such as </a:t>
            </a:r>
            <a:r>
              <a:rPr lang="en-IN" sz="1800" dirty="0" err="1">
                <a:latin typeface="Times New Roman"/>
                <a:cs typeface="Times New Roman"/>
              </a:rPr>
              <a:t>Pulkanti</a:t>
            </a:r>
            <a:r>
              <a:rPr lang="en-IN" sz="1800" dirty="0">
                <a:latin typeface="Times New Roman"/>
                <a:cs typeface="Times New Roman"/>
              </a:rPr>
              <a:t> </a:t>
            </a:r>
            <a:r>
              <a:rPr lang="en-IN" sz="1800" dirty="0" err="1">
                <a:latin typeface="Times New Roman"/>
                <a:cs typeface="Times New Roman"/>
              </a:rPr>
              <a:t>Madana</a:t>
            </a:r>
            <a:r>
              <a:rPr lang="en-IN" dirty="0">
                <a:latin typeface="Times New Roman"/>
                <a:cs typeface="Times New Roman"/>
              </a:rPr>
              <a:t>, Ravi and Gopal Memorial Gold Medal for topper in Master of Science in Computer Science.</a:t>
            </a:r>
            <a:endParaRPr lang="en-IN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endParaRPr lang="en-IN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endParaRPr lang="en-IN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69452-4B9D-4D2C-BA11-E551CFFA9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16480"/>
            <a:ext cx="3733800" cy="3280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D5DF3D-39C3-4AF3-97B8-607C876A7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46" y="2940427"/>
            <a:ext cx="4660754" cy="3310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FE259-F940-41C2-A033-261E6CE64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40" y="-13446"/>
            <a:ext cx="864295" cy="995636"/>
          </a:xfrm>
          <a:prstGeom prst="rect">
            <a:avLst/>
          </a:prstGeom>
        </p:spPr>
      </p:pic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913C9F8E-78A4-47F9-BB73-F5DE340921C2}"/>
              </a:ext>
            </a:extLst>
          </p:cNvPr>
          <p:cNvSpPr txBox="1">
            <a:spLocks/>
          </p:cNvSpPr>
          <p:nvPr/>
        </p:nvSpPr>
        <p:spPr>
          <a:xfrm>
            <a:off x="3489279" y="6474193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15564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42</a:t>
            </a:fld>
            <a:endParaRPr lang="en-IN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BC7E3BC9-CAB7-4F65-91B6-F3ECC642491E}"/>
              </a:ext>
            </a:extLst>
          </p:cNvPr>
          <p:cNvSpPr/>
          <p:nvPr/>
        </p:nvSpPr>
        <p:spPr>
          <a:xfrm>
            <a:off x="0" y="-35858"/>
            <a:ext cx="12192000" cy="1040460"/>
          </a:xfrm>
          <a:prstGeom prst="roundRect">
            <a:avLst>
              <a:gd name="adj" fmla="val 6902"/>
            </a:avLst>
          </a:prstGeom>
          <a:solidFill>
            <a:srgbClr val="002060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72" tIns="16179" rIns="32372" bIns="16179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3600" b="1" spc="-140" dirty="0">
                <a:solidFill>
                  <a:srgbClr val="FFFF00"/>
                </a:solidFill>
                <a:latin typeface="Times New Roman"/>
                <a:cs typeface="Times New Roman"/>
              </a:rPr>
              <a:t>Best practices </a:t>
            </a:r>
            <a:endParaRPr lang="en-IN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C4E8D-B49B-4268-8335-29DD0CDA1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" y="-22412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ystems Engineering on AVP - AVP">
            <a:extLst>
              <a:ext uri="{FF2B5EF4-FFF2-40B4-BE49-F238E27FC236}">
                <a16:creationId xmlns:a16="http://schemas.microsoft.com/office/drawing/2014/main" id="{CB08498D-5E12-483B-ABE2-6CF64CCFA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334" y="38069"/>
            <a:ext cx="1401290" cy="9799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21A317B0-B222-4754-91A6-5BFBA0D29574}"/>
              </a:ext>
            </a:extLst>
          </p:cNvPr>
          <p:cNvSpPr/>
          <p:nvPr/>
        </p:nvSpPr>
        <p:spPr>
          <a:xfrm>
            <a:off x="0" y="-35858"/>
            <a:ext cx="12192000" cy="1040460"/>
          </a:xfrm>
          <a:prstGeom prst="roundRect">
            <a:avLst>
              <a:gd name="adj" fmla="val 6902"/>
            </a:avLst>
          </a:prstGeom>
          <a:solidFill>
            <a:schemeClr val="tx1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72" tIns="16179" rIns="32372" bIns="16179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3600" b="1" spc="-140" dirty="0">
                <a:solidFill>
                  <a:srgbClr val="FFFF00"/>
                </a:solidFill>
                <a:latin typeface="Times New Roman"/>
                <a:cs typeface="Times New Roman"/>
              </a:rPr>
              <a:t>Best practices </a:t>
            </a:r>
            <a:endParaRPr lang="en-IN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06FB0C-384F-4A5C-BC40-80DCF7AC1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74158-C959-4CDC-B2F2-0FED97B75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40" y="-13446"/>
            <a:ext cx="864295" cy="995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4F68FE-E406-4261-B22A-0DAA07D99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73" y="1366982"/>
            <a:ext cx="4765964" cy="2198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C03E8E-545E-4434-ACFD-8B6A27007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590" y="1366982"/>
            <a:ext cx="5310369" cy="21982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26A7A7-D0B3-4185-8949-E4B5EDF4A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73" y="4119418"/>
            <a:ext cx="4765964" cy="21982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3A4614-CCA2-4968-8F82-408FB3EE9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9592" y="4119419"/>
            <a:ext cx="5310368" cy="219825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F4401B-7560-4A49-93EF-4D90EDFE6158}"/>
              </a:ext>
            </a:extLst>
          </p:cNvPr>
          <p:cNvSpPr/>
          <p:nvPr/>
        </p:nvSpPr>
        <p:spPr>
          <a:xfrm>
            <a:off x="5126943" y="3334854"/>
            <a:ext cx="1584940" cy="10958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Farewell</a:t>
            </a:r>
          </a:p>
          <a:p>
            <a:pPr algn="ctr"/>
            <a:r>
              <a:rPr lang="en-IN" dirty="0"/>
              <a:t>for </a:t>
            </a:r>
          </a:p>
          <a:p>
            <a:pPr algn="ctr"/>
            <a:r>
              <a:rPr lang="en-IN" dirty="0" err="1"/>
              <a:t>M.Sc</a:t>
            </a:r>
            <a:r>
              <a:rPr lang="en-IN" dirty="0"/>
              <a:t> &amp; M.C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A747B5-6469-42CC-AE6B-9932C8F5E625}"/>
              </a:ext>
            </a:extLst>
          </p:cNvPr>
          <p:cNvSpPr txBox="1"/>
          <p:nvPr/>
        </p:nvSpPr>
        <p:spPr>
          <a:xfrm>
            <a:off x="5510020" y="2422982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M. C. A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3431604C-4AD5-4981-8711-90468FA5E830}"/>
              </a:ext>
            </a:extLst>
          </p:cNvPr>
          <p:cNvSpPr/>
          <p:nvPr/>
        </p:nvSpPr>
        <p:spPr>
          <a:xfrm rot="10800000">
            <a:off x="5176374" y="2492456"/>
            <a:ext cx="414875" cy="230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7FD3833-C2AD-4CE2-811B-2B0489A8B52B}"/>
              </a:ext>
            </a:extLst>
          </p:cNvPr>
          <p:cNvSpPr/>
          <p:nvPr/>
        </p:nvSpPr>
        <p:spPr>
          <a:xfrm>
            <a:off x="6297009" y="2505149"/>
            <a:ext cx="377214" cy="230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1FE178-F113-45C8-A936-26FE4225BDDA}"/>
              </a:ext>
            </a:extLst>
          </p:cNvPr>
          <p:cNvSpPr txBox="1"/>
          <p:nvPr/>
        </p:nvSpPr>
        <p:spPr>
          <a:xfrm>
            <a:off x="5628958" y="5143352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M. Sc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F59CF16-E7F0-4A54-A6EA-5DD7A3C8A31F}"/>
              </a:ext>
            </a:extLst>
          </p:cNvPr>
          <p:cNvSpPr/>
          <p:nvPr/>
        </p:nvSpPr>
        <p:spPr>
          <a:xfrm>
            <a:off x="5176374" y="5200132"/>
            <a:ext cx="414875" cy="230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F24899D-A91B-4E25-99AF-13B60A60C557}"/>
              </a:ext>
            </a:extLst>
          </p:cNvPr>
          <p:cNvSpPr/>
          <p:nvPr/>
        </p:nvSpPr>
        <p:spPr>
          <a:xfrm rot="10800000">
            <a:off x="6297009" y="5212825"/>
            <a:ext cx="377214" cy="230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C7BA86AA-CACE-43D6-A7B9-C25CE2BE7DAF}"/>
              </a:ext>
            </a:extLst>
          </p:cNvPr>
          <p:cNvSpPr txBox="1">
            <a:spLocks/>
          </p:cNvSpPr>
          <p:nvPr/>
        </p:nvSpPr>
        <p:spPr>
          <a:xfrm>
            <a:off x="3489279" y="6473520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44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43</a:t>
            </a:fld>
            <a:endParaRPr lang="en-IN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BC7E3BC9-CAB7-4F65-91B6-F3ECC642491E}"/>
              </a:ext>
            </a:extLst>
          </p:cNvPr>
          <p:cNvSpPr/>
          <p:nvPr/>
        </p:nvSpPr>
        <p:spPr>
          <a:xfrm>
            <a:off x="0" y="-35858"/>
            <a:ext cx="12192000" cy="1040460"/>
          </a:xfrm>
          <a:prstGeom prst="roundRect">
            <a:avLst>
              <a:gd name="adj" fmla="val 6902"/>
            </a:avLst>
          </a:prstGeom>
          <a:solidFill>
            <a:srgbClr val="002060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72" tIns="16179" rIns="32372" bIns="16179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3600" b="1" spc="-140" dirty="0">
                <a:solidFill>
                  <a:srgbClr val="FFFF00"/>
                </a:solidFill>
                <a:latin typeface="Times New Roman"/>
                <a:cs typeface="Times New Roman"/>
              </a:rPr>
              <a:t>Best practices </a:t>
            </a:r>
            <a:endParaRPr lang="en-IN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C4E8D-B49B-4268-8335-29DD0CDA1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" y="-22412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ystems Engineering on AVP - AVP">
            <a:extLst>
              <a:ext uri="{FF2B5EF4-FFF2-40B4-BE49-F238E27FC236}">
                <a16:creationId xmlns:a16="http://schemas.microsoft.com/office/drawing/2014/main" id="{CB08498D-5E12-483B-ABE2-6CF64CCFA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334" y="38069"/>
            <a:ext cx="1401290" cy="9799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AC4C9A63-11ED-4F86-828B-7305A2F514A8}"/>
              </a:ext>
            </a:extLst>
          </p:cNvPr>
          <p:cNvSpPr txBox="1"/>
          <p:nvPr/>
        </p:nvSpPr>
        <p:spPr>
          <a:xfrm>
            <a:off x="1371600" y="1416678"/>
            <a:ext cx="9927590" cy="190821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Alternate</a:t>
            </a:r>
            <a:r>
              <a:rPr sz="1800" b="1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sources</a:t>
            </a:r>
            <a:r>
              <a:rPr sz="1800" b="1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18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energy</a:t>
            </a:r>
            <a:r>
              <a:rPr sz="18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18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energy</a:t>
            </a:r>
            <a:r>
              <a:rPr sz="18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conservation</a:t>
            </a:r>
            <a:r>
              <a:rPr sz="1800" b="1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00FF"/>
                </a:solidFill>
                <a:latin typeface="Times New Roman"/>
                <a:cs typeface="Times New Roman"/>
              </a:rPr>
              <a:t>measures</a:t>
            </a:r>
            <a:endParaRPr sz="18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b="1" dirty="0">
                <a:latin typeface="Times New Roman"/>
                <a:cs typeface="Times New Roman"/>
              </a:rPr>
              <a:t>Solid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waste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management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–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GVMC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recyclers</a:t>
            </a:r>
            <a:r>
              <a:rPr sz="1800" b="1" spc="-6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(at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lang="en-IN" sz="1800" b="1" spc="-25" dirty="0">
                <a:latin typeface="Times New Roman"/>
                <a:cs typeface="Times New Roman"/>
              </a:rPr>
              <a:t>beside I</a:t>
            </a:r>
            <a:r>
              <a:rPr lang="en-IN" b="1" spc="-25" dirty="0">
                <a:latin typeface="Times New Roman"/>
                <a:cs typeface="Times New Roman"/>
              </a:rPr>
              <a:t>T &amp; CA building</a:t>
            </a:r>
            <a:r>
              <a:rPr sz="1800" b="1" spc="-10" dirty="0">
                <a:latin typeface="Times New Roman"/>
                <a:cs typeface="Times New Roman"/>
              </a:rPr>
              <a:t>)</a:t>
            </a:r>
            <a:endParaRPr sz="18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n-IN" b="1" dirty="0">
                <a:latin typeface="Times New Roman"/>
                <a:cs typeface="Times New Roman"/>
              </a:rPr>
              <a:t>E - w</a:t>
            </a:r>
            <a:r>
              <a:rPr sz="1800" b="1" dirty="0" err="1">
                <a:latin typeface="Times New Roman"/>
                <a:cs typeface="Times New Roman"/>
              </a:rPr>
              <a:t>aste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management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lang="en-IN" sz="1800" b="1" dirty="0">
                <a:latin typeface="Times New Roman"/>
                <a:cs typeface="Times New Roman"/>
              </a:rPr>
              <a:t>–</a:t>
            </a:r>
            <a:r>
              <a:rPr sz="1800" b="1" spc="409" dirty="0">
                <a:latin typeface="Times New Roman"/>
                <a:cs typeface="Times New Roman"/>
              </a:rPr>
              <a:t> </a:t>
            </a:r>
            <a:r>
              <a:rPr lang="en-IN" sz="1800" b="1" spc="-20" dirty="0">
                <a:latin typeface="Times New Roman"/>
                <a:cs typeface="Times New Roman"/>
              </a:rPr>
              <a:t>Recycling of E-waste materials is done in the department.</a:t>
            </a:r>
            <a:endParaRPr sz="1800" dirty="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b="1" dirty="0">
                <a:latin typeface="Times New Roman"/>
                <a:cs typeface="Times New Roman"/>
              </a:rPr>
              <a:t>Some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rain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water</a:t>
            </a:r>
            <a:r>
              <a:rPr sz="1800" b="1" spc="-9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harvesting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pits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are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provided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in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front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of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the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lang="en-IN" b="1" spc="-25" dirty="0">
                <a:latin typeface="Times New Roman"/>
                <a:cs typeface="Times New Roman"/>
              </a:rPr>
              <a:t>IT &amp; CA </a:t>
            </a:r>
            <a:r>
              <a:rPr sz="1800" b="1" spc="-10" dirty="0">
                <a:latin typeface="Times New Roman"/>
                <a:cs typeface="Times New Roman"/>
              </a:rPr>
              <a:t>building</a:t>
            </a:r>
            <a:r>
              <a:rPr lang="en-IN" sz="1800" b="1" spc="-10" dirty="0">
                <a:latin typeface="Times New Roman"/>
                <a:cs typeface="Times New Roman"/>
              </a:rPr>
              <a:t>.</a:t>
            </a:r>
          </a:p>
          <a:p>
            <a:pPr marL="299085" indent="-287020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n-IN" b="1" spc="-10" dirty="0">
                <a:latin typeface="Times New Roman"/>
                <a:cs typeface="Times New Roman"/>
              </a:rPr>
              <a:t>Swachh Bharat programme around the department conducted by students to waste management.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3F9B1-25EE-4047-A79F-94ADF0F80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3736970"/>
            <a:ext cx="2540000" cy="2304548"/>
          </a:xfrm>
          <a:prstGeom prst="rect">
            <a:avLst/>
          </a:prstGeom>
        </p:spPr>
      </p:pic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21A317B0-B222-4754-91A6-5BFBA0D29574}"/>
              </a:ext>
            </a:extLst>
          </p:cNvPr>
          <p:cNvSpPr/>
          <p:nvPr/>
        </p:nvSpPr>
        <p:spPr>
          <a:xfrm>
            <a:off x="0" y="-35858"/>
            <a:ext cx="12192000" cy="1040460"/>
          </a:xfrm>
          <a:prstGeom prst="roundRect">
            <a:avLst>
              <a:gd name="adj" fmla="val 6902"/>
            </a:avLst>
          </a:prstGeom>
          <a:solidFill>
            <a:schemeClr val="tx1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72" tIns="16179" rIns="32372" bIns="16179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3600" b="1" spc="-140" dirty="0">
                <a:solidFill>
                  <a:srgbClr val="FFFF00"/>
                </a:solidFill>
                <a:latin typeface="Times New Roman"/>
                <a:cs typeface="Times New Roman"/>
              </a:rPr>
              <a:t>Best practices </a:t>
            </a:r>
            <a:endParaRPr lang="en-IN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06FB0C-384F-4A5C-BC40-80DCF7AC1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74158-C959-4CDC-B2F2-0FED97B75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40" y="-13446"/>
            <a:ext cx="864295" cy="995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80D66-5BD6-40E9-B2C7-0A5090C66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998" y="3723522"/>
            <a:ext cx="3128397" cy="2317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103466-F5E3-4D88-AA65-F16BD3C65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041" y="3736969"/>
            <a:ext cx="2842068" cy="2304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3E9F58-2628-48F8-9998-0DD2DAC138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8284" y="3736969"/>
            <a:ext cx="2354043" cy="2317996"/>
          </a:xfrm>
          <a:prstGeom prst="rect">
            <a:avLst/>
          </a:prstGeom>
        </p:spPr>
      </p:pic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25513663-268F-4427-ABFD-97A7246B21B2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2844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44</a:t>
            </a:fld>
            <a:endParaRPr lang="en-IN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BC7E3BC9-CAB7-4F65-91B6-F3ECC642491E}"/>
              </a:ext>
            </a:extLst>
          </p:cNvPr>
          <p:cNvSpPr/>
          <p:nvPr/>
        </p:nvSpPr>
        <p:spPr>
          <a:xfrm>
            <a:off x="0" y="-35858"/>
            <a:ext cx="12192000" cy="1040460"/>
          </a:xfrm>
          <a:prstGeom prst="roundRect">
            <a:avLst>
              <a:gd name="adj" fmla="val 6902"/>
            </a:avLst>
          </a:prstGeom>
          <a:solidFill>
            <a:srgbClr val="002060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72" tIns="16179" rIns="32372" bIns="16179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3600" b="1" spc="-140" dirty="0">
                <a:solidFill>
                  <a:srgbClr val="FFFF00"/>
                </a:solidFill>
                <a:latin typeface="Times New Roman"/>
                <a:cs typeface="Times New Roman"/>
              </a:rPr>
              <a:t>Best practices </a:t>
            </a:r>
            <a:endParaRPr lang="en-IN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C4E8D-B49B-4268-8335-29DD0CDA1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" y="-22412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ystems Engineering on AVP - AVP">
            <a:extLst>
              <a:ext uri="{FF2B5EF4-FFF2-40B4-BE49-F238E27FC236}">
                <a16:creationId xmlns:a16="http://schemas.microsoft.com/office/drawing/2014/main" id="{CB08498D-5E12-483B-ABE2-6CF64CCFA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334" y="38069"/>
            <a:ext cx="1401290" cy="9799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AC4C9A63-11ED-4F86-828B-7305A2F514A8}"/>
              </a:ext>
            </a:extLst>
          </p:cNvPr>
          <p:cNvSpPr txBox="1"/>
          <p:nvPr/>
        </p:nvSpPr>
        <p:spPr>
          <a:xfrm>
            <a:off x="919056" y="1243786"/>
            <a:ext cx="9491980" cy="3898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n-IN" b="1" spc="-10" dirty="0">
                <a:latin typeface="Times New Roman"/>
                <a:cs typeface="Times New Roman"/>
              </a:rPr>
              <a:t>Plantation programme around the department conducted by students.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77C5E0-6F62-450F-814D-2971F702A84A}"/>
              </a:ext>
            </a:extLst>
          </p:cNvPr>
          <p:cNvSpPr/>
          <p:nvPr/>
        </p:nvSpPr>
        <p:spPr>
          <a:xfrm>
            <a:off x="5129012" y="2400432"/>
            <a:ext cx="1905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EDD695-71B4-48C6-8C0C-36C5088FEDCF}"/>
              </a:ext>
            </a:extLst>
          </p:cNvPr>
          <p:cNvSpPr txBox="1"/>
          <p:nvPr/>
        </p:nvSpPr>
        <p:spPr>
          <a:xfrm>
            <a:off x="5153025" y="2400432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Swachh Bharat &amp; plantation</a:t>
            </a:r>
          </a:p>
          <a:p>
            <a:pPr algn="ctr"/>
            <a:r>
              <a:rPr lang="en-US" dirty="0" err="1"/>
              <a:t>Programme</a:t>
            </a:r>
            <a:endParaRPr lang="en-I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F48084-EE84-4E78-A3E2-AFBA0E8D7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1824205"/>
            <a:ext cx="4283861" cy="21317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566081-F60C-4B9E-BC2C-CC930860F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6" y="1878424"/>
            <a:ext cx="4389891" cy="2077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8FC208-B46A-4FFD-A69E-F5315EC86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6" y="4090558"/>
            <a:ext cx="4389891" cy="2333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D80E75-A4A1-4377-B82B-91F15EC58C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4090558"/>
            <a:ext cx="4283861" cy="21992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0ED3D6-36E1-4DE8-9BC6-52BE68258B93}"/>
              </a:ext>
            </a:extLst>
          </p:cNvPr>
          <p:cNvSpPr txBox="1"/>
          <p:nvPr/>
        </p:nvSpPr>
        <p:spPr>
          <a:xfrm>
            <a:off x="5210174" y="4724788"/>
            <a:ext cx="19050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Anti - Ragging</a:t>
            </a:r>
          </a:p>
          <a:p>
            <a:pPr algn="ctr"/>
            <a:r>
              <a:rPr lang="en-US" dirty="0" err="1"/>
              <a:t>Programme</a:t>
            </a:r>
            <a:endParaRPr lang="en-IN" dirty="0"/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37026CE2-C391-4E53-A7A7-C838249E6310}"/>
              </a:ext>
            </a:extLst>
          </p:cNvPr>
          <p:cNvSpPr/>
          <p:nvPr/>
        </p:nvSpPr>
        <p:spPr>
          <a:xfrm>
            <a:off x="0" y="-35858"/>
            <a:ext cx="12192000" cy="1040460"/>
          </a:xfrm>
          <a:prstGeom prst="roundRect">
            <a:avLst>
              <a:gd name="adj" fmla="val 6902"/>
            </a:avLst>
          </a:prstGeom>
          <a:solidFill>
            <a:schemeClr val="tx1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372" tIns="16179" rIns="32372" bIns="16179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N" sz="3600" b="1" spc="-140" dirty="0">
                <a:solidFill>
                  <a:srgbClr val="FFFF00"/>
                </a:solidFill>
                <a:latin typeface="Times New Roman"/>
                <a:cs typeface="Times New Roman"/>
              </a:rPr>
              <a:t>Best practices </a:t>
            </a:r>
            <a:endParaRPr lang="en-IN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3622D7-7DFF-4E7A-95DC-4E5D9D50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C2F882-BC53-4AFA-9CFB-1B616ECA36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040" y="-13446"/>
            <a:ext cx="864295" cy="995636"/>
          </a:xfrm>
          <a:prstGeom prst="rect">
            <a:avLst/>
          </a:prstGeom>
        </p:spPr>
      </p:pic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7B32CA1A-8486-489F-B7EE-74FEBB4E97F0}"/>
              </a:ext>
            </a:extLst>
          </p:cNvPr>
          <p:cNvSpPr txBox="1">
            <a:spLocks/>
          </p:cNvSpPr>
          <p:nvPr/>
        </p:nvSpPr>
        <p:spPr>
          <a:xfrm>
            <a:off x="3555953" y="6474193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7691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87C22-1672-4078-B6D0-BD60422773C2}"/>
              </a:ext>
            </a:extLst>
          </p:cNvPr>
          <p:cNvSpPr/>
          <p:nvPr/>
        </p:nvSpPr>
        <p:spPr>
          <a:xfrm>
            <a:off x="4724400" y="3001763"/>
            <a:ext cx="3124200" cy="1040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8C9A0-5553-42CD-AB2B-17A7DEBA78E0}"/>
              </a:ext>
            </a:extLst>
          </p:cNvPr>
          <p:cNvSpPr txBox="1"/>
          <p:nvPr/>
        </p:nvSpPr>
        <p:spPr>
          <a:xfrm flipH="1">
            <a:off x="5205412" y="3090305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AURORA  Student Fest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C6321-8C45-4FF3-9EE7-2159E3421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267722"/>
            <a:ext cx="5334000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903BF3-75FD-41AD-BC4F-A2B8031F9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267722"/>
            <a:ext cx="2804160" cy="51102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B11267-1868-4F30-ABAB-6FE034657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4" y="1267722"/>
            <a:ext cx="2802136" cy="51102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CAF790-2B79-4638-A6FD-EBF5EA808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55" y="4176064"/>
            <a:ext cx="5056477" cy="2201876"/>
          </a:xfrm>
          <a:prstGeom prst="rect">
            <a:avLst/>
          </a:prstGeom>
        </p:spPr>
      </p:pic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16077A20-BCF8-6B82-53A3-BA8852015190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0" cap="none" spc="-1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Cultural Activities 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90F183-D701-BEB7-CF71-7E81B6AFC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5D1323-30B9-6E3F-9D50-E8265AFEA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470EB015-EAD5-40B2-9F8D-62874A034A34}"/>
              </a:ext>
            </a:extLst>
          </p:cNvPr>
          <p:cNvSpPr txBox="1">
            <a:spLocks/>
          </p:cNvSpPr>
          <p:nvPr/>
        </p:nvSpPr>
        <p:spPr>
          <a:xfrm>
            <a:off x="3489279" y="6474193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00519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C04BC106-A1A2-4710-BFC4-9A6505664983}"/>
              </a:ext>
            </a:extLst>
          </p:cNvPr>
          <p:cNvSpPr/>
          <p:nvPr/>
        </p:nvSpPr>
        <p:spPr>
          <a:xfrm>
            <a:off x="4381500" y="2133600"/>
            <a:ext cx="3429000" cy="2590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3F0BA-327C-4AEA-B8DB-A01050CD974F}"/>
              </a:ext>
            </a:extLst>
          </p:cNvPr>
          <p:cNvSpPr txBox="1"/>
          <p:nvPr/>
        </p:nvSpPr>
        <p:spPr>
          <a:xfrm>
            <a:off x="4968240" y="3105834"/>
            <a:ext cx="225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Department day celebrations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B8ECE2-2900-43F4-9541-8C20FD719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52165"/>
            <a:ext cx="4457700" cy="251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DA6D5F-E7BB-4B90-8185-6ED068FF7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4648200" cy="175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156B61-7219-4AA4-8847-39092A9F2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175722"/>
            <a:ext cx="4876800" cy="1872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8C3355-7A09-42E0-A379-351ECC7C8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59" y="3524934"/>
            <a:ext cx="4358642" cy="2514600"/>
          </a:xfrm>
          <a:prstGeom prst="rect">
            <a:avLst/>
          </a:prstGeom>
        </p:spPr>
      </p:pic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E77EF99-CD3F-FC11-E13E-3068C042C5AB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0" cap="none" spc="-1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Cultural Activities (cont..,) 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8092A-C24E-193B-BD2B-D4343BE8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A5CE0E-6E33-635D-681F-8EAA5B91F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3D11C2A2-F985-4397-8D29-3C5B04E12947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0318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843E-9720-4C76-B1D9-619398669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B811C-936C-4EB5-BF7E-D2B3E6225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114" y="1739138"/>
            <a:ext cx="9431020" cy="2149627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to train the students towards research &amp; development using latest technology advancements skills and knowledge which is helpful to design applications based on socio requirements.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motivate students to become entrepreneur.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FD685-222B-40EA-BF65-E7EB553ABC8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27EFAC43-204D-206F-6543-B82CF7490D91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rgbClr val="000000"/>
          </a:solidFill>
          <a:ln w="25400" cap="flat" cmpd="sng" algn="ctr">
            <a:solidFill>
              <a:sysClr val="windowText" lastClr="000000">
                <a:lumMod val="95000"/>
              </a:sysClr>
            </a:solidFill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1" i="0" u="none" strike="noStrike" kern="0" cap="none" spc="-14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Progressive Plans 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FD43C9-CA2A-D8A5-CB24-260D1BAD4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C96B5F-980A-00DF-3460-03EB63056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7F307EBE-3C06-45B1-87B1-68A739A6E5FA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7525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718E1C-1E78-4359-83CF-1954B61F1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902" y="1511559"/>
            <a:ext cx="8686800" cy="454400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6759" y="2254914"/>
            <a:ext cx="514096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solidFill>
                  <a:srgbClr val="006FC0"/>
                </a:solidFill>
              </a:rPr>
              <a:t>THANK</a:t>
            </a:r>
            <a:r>
              <a:rPr sz="6600" spc="-395" dirty="0">
                <a:solidFill>
                  <a:srgbClr val="006FC0"/>
                </a:solidFill>
              </a:rPr>
              <a:t> </a:t>
            </a:r>
            <a:r>
              <a:rPr sz="6600" spc="-25" dirty="0">
                <a:solidFill>
                  <a:srgbClr val="006FC0"/>
                </a:solidFill>
              </a:rPr>
              <a:t>YOU</a:t>
            </a:r>
            <a:endParaRPr sz="6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A02844-0725-42D3-A3F0-6691E7C7C4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1E159774-9CCC-4353-98DC-EA344E4DB100}"/>
              </a:ext>
            </a:extLst>
          </p:cNvPr>
          <p:cNvSpPr txBox="1">
            <a:spLocks/>
          </p:cNvSpPr>
          <p:nvPr/>
        </p:nvSpPr>
        <p:spPr>
          <a:xfrm>
            <a:off x="3489279" y="6378540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DDDDD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rgbClr val="DDDDD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AB49-E361-4E27-9A32-94BC0D03F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958088"/>
            <a:ext cx="8695944" cy="1325880"/>
          </a:xfrm>
        </p:spPr>
        <p:txBody>
          <a:bodyPr/>
          <a:lstStyle/>
          <a:p>
            <a:r>
              <a:rPr lang="en-IN" dirty="0">
                <a:solidFill>
                  <a:schemeClr val="tx2"/>
                </a:solidFill>
              </a:rPr>
              <a:t>QUALITY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47D8F-2D94-4979-8421-F73419B1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5" y="1974426"/>
            <a:ext cx="8300551" cy="2697480"/>
          </a:xfrm>
        </p:spPr>
        <p:txBody>
          <a:bodyPr>
            <a:noAutofit/>
          </a:bodyPr>
          <a:lstStyle/>
          <a:p>
            <a:pPr marL="12700" algn="just">
              <a:spcBef>
                <a:spcPts val="95"/>
              </a:spcBef>
            </a:pPr>
            <a:r>
              <a:rPr lang="en-US" sz="22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Excellence in</a:t>
            </a:r>
            <a:r>
              <a:rPr lang="en-US" sz="22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teaching,</a:t>
            </a:r>
            <a:r>
              <a:rPr lang="en-US" sz="22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research</a:t>
            </a:r>
            <a:r>
              <a:rPr lang="en-US" sz="22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lang="en-US" sz="22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consultancy</a:t>
            </a:r>
            <a:r>
              <a:rPr lang="en-US" sz="2200" b="1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by:</a:t>
            </a:r>
            <a:endParaRPr lang="en-US" sz="2200" b="1" dirty="0">
              <a:latin typeface="Times New Roman"/>
              <a:cs typeface="Times New Roman"/>
            </a:endParaRPr>
          </a:p>
          <a:p>
            <a:pPr marL="299085" indent="-287020" algn="just"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Imparting</a:t>
            </a:r>
            <a:r>
              <a:rPr lang="en-US" sz="2200" b="1" spc="-1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globally</a:t>
            </a:r>
            <a:r>
              <a:rPr lang="en-US" sz="2200" b="1" spc="-2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focused 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education</a:t>
            </a:r>
          </a:p>
          <a:p>
            <a:pPr marL="299085" indent="-287020" algn="just">
              <a:spcBef>
                <a:spcPts val="144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n-US" sz="2200" b="1" spc="-10" dirty="0">
                <a:solidFill>
                  <a:schemeClr val="tx2"/>
                </a:solidFill>
                <a:latin typeface="Times New Roman"/>
                <a:cs typeface="Times New Roman"/>
              </a:rPr>
              <a:t>Creating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world-class</a:t>
            </a:r>
            <a:r>
              <a:rPr lang="en-US" sz="2200" b="1" spc="-1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professionals</a:t>
            </a:r>
            <a:endParaRPr lang="en-US" sz="2200" b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299085" indent="-287020" algn="just">
              <a:spcBef>
                <a:spcPts val="144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Establishing</a:t>
            </a:r>
            <a:r>
              <a:rPr lang="en-US" sz="2200" b="1" spc="-1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synergic</a:t>
            </a:r>
            <a:r>
              <a:rPr lang="en-US" sz="2200" b="1" spc="-1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relationships</a:t>
            </a:r>
            <a:r>
              <a:rPr lang="en-US" sz="2200" b="1" spc="-2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with</a:t>
            </a:r>
            <a:r>
              <a:rPr lang="en-US" sz="2200" b="1" spc="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industry </a:t>
            </a: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and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 society</a:t>
            </a:r>
          </a:p>
          <a:p>
            <a:pPr marL="299085" indent="-287020" algn="just">
              <a:spcBef>
                <a:spcPts val="144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Developing</a:t>
            </a:r>
            <a:r>
              <a:rPr lang="en-US" sz="2200" b="1" spc="-1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state</a:t>
            </a:r>
            <a:r>
              <a:rPr lang="en-US" sz="2200" b="1" spc="-1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of art </a:t>
            </a: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infrastructure</a:t>
            </a:r>
            <a:r>
              <a:rPr lang="en-US" sz="2200" b="1" spc="-2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and </a:t>
            </a: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well-endowed</a:t>
            </a:r>
            <a:r>
              <a:rPr lang="en-US" sz="2200" b="1" spc="1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faculty</a:t>
            </a:r>
          </a:p>
          <a:p>
            <a:pPr marL="299085" indent="-287020" algn="just">
              <a:spcBef>
                <a:spcPts val="144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Imparting</a:t>
            </a: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 knowledge</a:t>
            </a:r>
            <a:r>
              <a:rPr lang="en-US" sz="2200" b="1" spc="15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10" dirty="0">
                <a:solidFill>
                  <a:schemeClr val="tx2"/>
                </a:solidFill>
                <a:latin typeface="Times New Roman"/>
                <a:cs typeface="Times New Roman"/>
              </a:rPr>
              <a:t>through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spc="-5" dirty="0">
                <a:solidFill>
                  <a:schemeClr val="tx2"/>
                </a:solidFill>
                <a:latin typeface="Times New Roman"/>
                <a:cs typeface="Times New Roman"/>
              </a:rPr>
              <a:t>teamwork and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 incessant</a:t>
            </a:r>
            <a:r>
              <a:rPr lang="en-US" sz="2200" b="1" spc="-10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Times New Roman"/>
                <a:cs typeface="Times New Roman"/>
              </a:rPr>
              <a:t>efforts.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09446-05A8-4E4E-9D79-04A0C849F8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>
                <a:solidFill>
                  <a:schemeClr val="bg2"/>
                </a:solidFill>
              </a:rPr>
              <a:pPr/>
              <a:t>5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3196E-4F0A-4790-8B00-50680190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705" y="0"/>
            <a:ext cx="864295" cy="80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8D739F-1A7B-47EE-9F79-621B49E53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1" y="0"/>
            <a:ext cx="864295" cy="804333"/>
          </a:xfrm>
          <a:prstGeom prst="rect">
            <a:avLst/>
          </a:prstGeom>
        </p:spPr>
      </p:pic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71977E8C-E2BF-45C1-912E-4B8D7684693C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27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1B9C93-8241-45F2-A99B-81158B21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197773"/>
            <a:ext cx="9884664" cy="73152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Department Profile</a:t>
            </a:r>
            <a:endParaRPr lang="en-IN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chemeClr val="tx2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Department Profile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3">
            <a:extLst>
              <a:ext uri="{FF2B5EF4-FFF2-40B4-BE49-F238E27FC236}">
                <a16:creationId xmlns:a16="http://schemas.microsoft.com/office/drawing/2014/main" id="{8EB811EA-7D45-2354-9DA9-F072E8901868}"/>
              </a:ext>
            </a:extLst>
          </p:cNvPr>
          <p:cNvSpPr/>
          <p:nvPr/>
        </p:nvSpPr>
        <p:spPr>
          <a:xfrm>
            <a:off x="2136710" y="1304670"/>
            <a:ext cx="7959012" cy="4901150"/>
          </a:xfrm>
          <a:prstGeom prst="roundRect">
            <a:avLst>
              <a:gd name="adj" fmla="val 9616"/>
            </a:avLst>
          </a:prstGeom>
          <a:noFill/>
          <a:ln w="25400" cmpd="sng">
            <a:solidFill>
              <a:srgbClr val="7030A0">
                <a:alpha val="6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900" tIns="15451" rIns="30900" bIns="15451" rtlCol="0" anchor="ctr"/>
          <a:lstStyle/>
          <a:p>
            <a:pPr algn="just"/>
            <a:endParaRPr lang="en-US" sz="1600" dirty="0">
              <a:solidFill>
                <a:schemeClr val="tx2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231756" indent="-231756" algn="just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12300" y="6375635"/>
            <a:ext cx="2311400" cy="365125"/>
          </a:xfrm>
          <a:prstGeom prst="rect">
            <a:avLst/>
          </a:prstGeom>
        </p:spPr>
        <p:txBody>
          <a:bodyPr vert="horz" lIns="91072" tIns="45540" rIns="91072" bIns="45540" rtlCol="0" anchor="ctr"/>
          <a:lstStyle>
            <a:defPPr>
              <a:defRPr lang="en-US"/>
            </a:defPPr>
            <a:lvl1pPr marL="0" algn="r" defTabSz="91071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363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715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07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431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6788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147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50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2864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schemeClr val="tx2"/>
                </a:solidFill>
              </a:rPr>
              <a:pPr/>
              <a:t>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FE2FE-93D7-4FE0-9072-10D17219B7BD}"/>
              </a:ext>
            </a:extLst>
          </p:cNvPr>
          <p:cNvSpPr txBox="1"/>
          <p:nvPr/>
        </p:nvSpPr>
        <p:spPr>
          <a:xfrm>
            <a:off x="2248678" y="1304670"/>
            <a:ext cx="7679093" cy="4653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Department of Information Technology and Computer Applications was formed in the academic year 2018-2019. This department offers one U.G. program (B.Tech. -Information Technology) , Three P.G. programs (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M.Tech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Information Technology, Master of Computer Applications (MCA), M.Sc. (Computer Science) and Doctoral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Department of Information Technology and Computer Applications has designed a curriculum to apply concepts of Information Technology in collaboration with various inter disciplinary areas.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EA048C-39EA-4134-8412-B16920354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" y="1302705"/>
            <a:ext cx="1736701" cy="2124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177C9-B248-41BB-9753-2C6D190BA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90" y="1304671"/>
            <a:ext cx="1779737" cy="2124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796CA9-D705-448C-943B-92AE76F74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3C0918-1547-42A2-A184-037B7DFA0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7690" y="3704869"/>
            <a:ext cx="1779737" cy="2461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99DE5-78EC-426C-B691-FDDC4002B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54" y="3631493"/>
            <a:ext cx="1736701" cy="2461023"/>
          </a:xfrm>
          <a:prstGeom prst="rect">
            <a:avLst/>
          </a:prstGeom>
        </p:spPr>
      </p:pic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4F86A811-802A-4B27-8183-F0AFCF981784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4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>
            <a:extLst>
              <a:ext uri="{FF2B5EF4-FFF2-40B4-BE49-F238E27FC236}">
                <a16:creationId xmlns:a16="http://schemas.microsoft.com/office/drawing/2014/main" id="{9EB6E669-96CB-4F66-9332-209C8586FB37}"/>
              </a:ext>
            </a:extLst>
          </p:cNvPr>
          <p:cNvGrpSpPr/>
          <p:nvPr/>
        </p:nvGrpSpPr>
        <p:grpSpPr>
          <a:xfrm>
            <a:off x="378645" y="4814963"/>
            <a:ext cx="1264318" cy="737805"/>
            <a:chOff x="27178" y="1918461"/>
            <a:chExt cx="1381760" cy="788670"/>
          </a:xfrm>
          <a:solidFill>
            <a:schemeClr val="tx2"/>
          </a:solidFill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C71D4012-AE77-40D7-B4CA-960405255CCE}"/>
                </a:ext>
              </a:extLst>
            </p:cNvPr>
            <p:cNvSpPr/>
            <p:nvPr/>
          </p:nvSpPr>
          <p:spPr>
            <a:xfrm>
              <a:off x="33528" y="1924811"/>
              <a:ext cx="1369060" cy="775970"/>
            </a:xfrm>
            <a:custGeom>
              <a:avLst/>
              <a:gdLst/>
              <a:ahLst/>
              <a:cxnLst/>
              <a:rect l="l" t="t" r="r" b="b"/>
              <a:pathLst>
                <a:path w="1369060" h="775969">
                  <a:moveTo>
                    <a:pt x="1239266" y="0"/>
                  </a:moveTo>
                  <a:lnTo>
                    <a:pt x="129286" y="0"/>
                  </a:lnTo>
                  <a:lnTo>
                    <a:pt x="78962" y="10163"/>
                  </a:lnTo>
                  <a:lnTo>
                    <a:pt x="37867" y="37877"/>
                  </a:lnTo>
                  <a:lnTo>
                    <a:pt x="10160" y="78974"/>
                  </a:lnTo>
                  <a:lnTo>
                    <a:pt x="0" y="129286"/>
                  </a:lnTo>
                  <a:lnTo>
                    <a:pt x="0" y="646429"/>
                  </a:lnTo>
                  <a:lnTo>
                    <a:pt x="10160" y="696741"/>
                  </a:lnTo>
                  <a:lnTo>
                    <a:pt x="37867" y="737838"/>
                  </a:lnTo>
                  <a:lnTo>
                    <a:pt x="78962" y="765552"/>
                  </a:lnTo>
                  <a:lnTo>
                    <a:pt x="129286" y="775715"/>
                  </a:lnTo>
                  <a:lnTo>
                    <a:pt x="1239266" y="775715"/>
                  </a:lnTo>
                  <a:lnTo>
                    <a:pt x="1289577" y="765552"/>
                  </a:lnTo>
                  <a:lnTo>
                    <a:pt x="1330674" y="737838"/>
                  </a:lnTo>
                  <a:lnTo>
                    <a:pt x="1358388" y="696741"/>
                  </a:lnTo>
                  <a:lnTo>
                    <a:pt x="1368552" y="646429"/>
                  </a:lnTo>
                  <a:lnTo>
                    <a:pt x="1368552" y="129286"/>
                  </a:lnTo>
                  <a:lnTo>
                    <a:pt x="1358388" y="78974"/>
                  </a:lnTo>
                  <a:lnTo>
                    <a:pt x="1330674" y="37877"/>
                  </a:lnTo>
                  <a:lnTo>
                    <a:pt x="1289577" y="10163"/>
                  </a:lnTo>
                  <a:lnTo>
                    <a:pt x="123926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463"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52D9826F-FC1B-455D-B37D-A8EFF7A377B7}"/>
                </a:ext>
              </a:extLst>
            </p:cNvPr>
            <p:cNvSpPr/>
            <p:nvPr/>
          </p:nvSpPr>
          <p:spPr>
            <a:xfrm>
              <a:off x="33528" y="1924811"/>
              <a:ext cx="1369060" cy="775970"/>
            </a:xfrm>
            <a:custGeom>
              <a:avLst/>
              <a:gdLst/>
              <a:ahLst/>
              <a:cxnLst/>
              <a:rect l="l" t="t" r="r" b="b"/>
              <a:pathLst>
                <a:path w="1369060" h="775969">
                  <a:moveTo>
                    <a:pt x="0" y="129286"/>
                  </a:moveTo>
                  <a:lnTo>
                    <a:pt x="10160" y="78974"/>
                  </a:lnTo>
                  <a:lnTo>
                    <a:pt x="37867" y="37877"/>
                  </a:lnTo>
                  <a:lnTo>
                    <a:pt x="78962" y="10163"/>
                  </a:lnTo>
                  <a:lnTo>
                    <a:pt x="129286" y="0"/>
                  </a:lnTo>
                  <a:lnTo>
                    <a:pt x="1239266" y="0"/>
                  </a:lnTo>
                  <a:lnTo>
                    <a:pt x="1289577" y="10163"/>
                  </a:lnTo>
                  <a:lnTo>
                    <a:pt x="1330674" y="37877"/>
                  </a:lnTo>
                  <a:lnTo>
                    <a:pt x="1358388" y="78974"/>
                  </a:lnTo>
                  <a:lnTo>
                    <a:pt x="1368552" y="129286"/>
                  </a:lnTo>
                  <a:lnTo>
                    <a:pt x="1368552" y="646429"/>
                  </a:lnTo>
                  <a:lnTo>
                    <a:pt x="1358388" y="696741"/>
                  </a:lnTo>
                  <a:lnTo>
                    <a:pt x="1330674" y="737838"/>
                  </a:lnTo>
                  <a:lnTo>
                    <a:pt x="1289577" y="765552"/>
                  </a:lnTo>
                  <a:lnTo>
                    <a:pt x="1239266" y="775715"/>
                  </a:lnTo>
                  <a:lnTo>
                    <a:pt x="129286" y="775715"/>
                  </a:lnTo>
                  <a:lnTo>
                    <a:pt x="78962" y="765552"/>
                  </a:lnTo>
                  <a:lnTo>
                    <a:pt x="37867" y="737838"/>
                  </a:lnTo>
                  <a:lnTo>
                    <a:pt x="10160" y="696741"/>
                  </a:lnTo>
                  <a:lnTo>
                    <a:pt x="0" y="646429"/>
                  </a:lnTo>
                  <a:lnTo>
                    <a:pt x="0" y="129286"/>
                  </a:lnTo>
                  <a:close/>
                </a:path>
              </a:pathLst>
            </a:custGeom>
            <a:grpFill/>
            <a:ln w="12700">
              <a:solidFill>
                <a:srgbClr val="D5DCE4"/>
              </a:solidFill>
            </a:ln>
          </p:spPr>
          <p:txBody>
            <a:bodyPr wrap="square" lIns="0" tIns="0" rIns="0" bIns="0" rtlCol="0"/>
            <a:lstStyle/>
            <a:p>
              <a:endParaRPr sz="1463"/>
            </a:p>
          </p:txBody>
        </p:sp>
      </p:grpSp>
      <p:sp>
        <p:nvSpPr>
          <p:cNvPr id="10" name="object 10">
            <a:extLst>
              <a:ext uri="{FF2B5EF4-FFF2-40B4-BE49-F238E27FC236}">
                <a16:creationId xmlns:a16="http://schemas.microsoft.com/office/drawing/2014/main" id="{1497FB0C-A257-4777-8C95-E0454E4B4A1B}"/>
              </a:ext>
            </a:extLst>
          </p:cNvPr>
          <p:cNvSpPr txBox="1"/>
          <p:nvPr/>
        </p:nvSpPr>
        <p:spPr>
          <a:xfrm>
            <a:off x="589587" y="5055546"/>
            <a:ext cx="915422" cy="25664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>
              <a:spcBef>
                <a:spcPts val="81"/>
              </a:spcBef>
            </a:pPr>
            <a:r>
              <a:rPr sz="1600" b="1" spc="-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Milestone</a:t>
            </a:r>
            <a:endParaRPr sz="97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" name="object 61">
            <a:extLst>
              <a:ext uri="{FF2B5EF4-FFF2-40B4-BE49-F238E27FC236}">
                <a16:creationId xmlns:a16="http://schemas.microsoft.com/office/drawing/2014/main" id="{9D0928D7-87AE-4A07-89AF-774B9EB71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174356"/>
              </p:ext>
            </p:extLst>
          </p:nvPr>
        </p:nvGraphicFramePr>
        <p:xfrm>
          <a:off x="2040730" y="1408697"/>
          <a:ext cx="9262703" cy="18915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71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4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lang="en-IN" sz="1800" b="1" spc="-1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Programs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4239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IN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Sanctioned</a:t>
                      </a:r>
                      <a:r>
                        <a:rPr lang="en-IN" sz="1800" b="1" spc="345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1" spc="-1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Intake</a:t>
                      </a:r>
                      <a:endParaRPr lang="en-IN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en-IN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en-IN" sz="1800" b="1" spc="3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1" spc="-1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</a:t>
                      </a:r>
                      <a:r>
                        <a:rPr lang="en-IN" sz="1800" b="1" spc="-35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IN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095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</a:t>
                      </a:r>
                      <a:r>
                        <a:rPr lang="en-IN" sz="1800" b="1" spc="-9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Strength</a:t>
                      </a:r>
                      <a:r>
                        <a:rPr lang="en-IN" sz="1800" b="1" spc="-9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1" spc="-25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IN" sz="1800" b="1" spc="-1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</a:t>
                      </a:r>
                      <a:r>
                        <a:rPr lang="en-IN" sz="1800" b="1" spc="-25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095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9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de-DE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de-DE"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B.Tech.</a:t>
                      </a:r>
                      <a:r>
                        <a:rPr lang="de-DE"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Information Technology</a:t>
                      </a:r>
                      <a:endParaRPr lang="de-D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314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0" marR="0" marT="546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</a:t>
                      </a:r>
                    </a:p>
                  </a:txBody>
                  <a:tcPr marL="0" marR="0" marT="546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21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n-I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IN"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b="1" spc="-2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M.Tech</a:t>
                      </a:r>
                      <a:r>
                        <a:rPr lang="en-IN"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IN" sz="1800" b="1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Technology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0" marR="0" marT="5314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0" marR="0" marT="5314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21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Master of Computer Applications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0" marR="0" marT="5314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</a:t>
                      </a:r>
                    </a:p>
                  </a:txBody>
                  <a:tcPr marL="0" marR="0" marT="5314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21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en-US"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Master of Science ( Computer Science)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2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0" marR="0" marT="536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</a:p>
                  </a:txBody>
                  <a:tcPr marL="0" marR="0" marT="5365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" name="object 11">
            <a:extLst>
              <a:ext uri="{FF2B5EF4-FFF2-40B4-BE49-F238E27FC236}">
                <a16:creationId xmlns:a16="http://schemas.microsoft.com/office/drawing/2014/main" id="{F911B593-74ED-4186-958D-FB06F34C7183}"/>
              </a:ext>
            </a:extLst>
          </p:cNvPr>
          <p:cNvSpPr/>
          <p:nvPr/>
        </p:nvSpPr>
        <p:spPr>
          <a:xfrm>
            <a:off x="375049" y="2105572"/>
            <a:ext cx="1112361" cy="631508"/>
          </a:xfrm>
          <a:custGeom>
            <a:avLst/>
            <a:gdLst/>
            <a:ahLst/>
            <a:cxnLst/>
            <a:rect l="l" t="t" r="r" b="b"/>
            <a:pathLst>
              <a:path w="1369060" h="777239">
                <a:moveTo>
                  <a:pt x="1239012" y="0"/>
                </a:moveTo>
                <a:lnTo>
                  <a:pt x="129539" y="0"/>
                </a:lnTo>
                <a:lnTo>
                  <a:pt x="79117" y="10185"/>
                </a:lnTo>
                <a:lnTo>
                  <a:pt x="37941" y="37957"/>
                </a:lnTo>
                <a:lnTo>
                  <a:pt x="10179" y="79134"/>
                </a:lnTo>
                <a:lnTo>
                  <a:pt x="0" y="129540"/>
                </a:lnTo>
                <a:lnTo>
                  <a:pt x="0" y="647700"/>
                </a:lnTo>
                <a:lnTo>
                  <a:pt x="10179" y="698105"/>
                </a:lnTo>
                <a:lnTo>
                  <a:pt x="37941" y="739282"/>
                </a:lnTo>
                <a:lnTo>
                  <a:pt x="79117" y="767054"/>
                </a:lnTo>
                <a:lnTo>
                  <a:pt x="129539" y="777240"/>
                </a:lnTo>
                <a:lnTo>
                  <a:pt x="1239012" y="777240"/>
                </a:lnTo>
                <a:lnTo>
                  <a:pt x="1289417" y="767054"/>
                </a:lnTo>
                <a:lnTo>
                  <a:pt x="1330594" y="739282"/>
                </a:lnTo>
                <a:lnTo>
                  <a:pt x="1358366" y="698105"/>
                </a:lnTo>
                <a:lnTo>
                  <a:pt x="1368552" y="647700"/>
                </a:lnTo>
                <a:lnTo>
                  <a:pt x="1368552" y="129540"/>
                </a:lnTo>
                <a:lnTo>
                  <a:pt x="1358366" y="79134"/>
                </a:lnTo>
                <a:lnTo>
                  <a:pt x="1330594" y="37957"/>
                </a:lnTo>
                <a:lnTo>
                  <a:pt x="1289417" y="10185"/>
                </a:lnTo>
                <a:lnTo>
                  <a:pt x="123901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463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B77764-9EA3-4249-9678-9CF9FDA53069}"/>
              </a:ext>
            </a:extLst>
          </p:cNvPr>
          <p:cNvSpPr txBox="1"/>
          <p:nvPr/>
        </p:nvSpPr>
        <p:spPr>
          <a:xfrm>
            <a:off x="554857" y="2236660"/>
            <a:ext cx="891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0C82C0D6-BC5D-4036-8182-9C0669769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239387"/>
            <a:ext cx="2311400" cy="365125"/>
          </a:xfrm>
          <a:prstGeom prst="rect">
            <a:avLst/>
          </a:prstGeom>
        </p:spPr>
        <p:txBody>
          <a:bodyPr vert="horz" lIns="91072" tIns="45540" rIns="91072" bIns="45540" rtlCol="0" anchor="ctr"/>
          <a:lstStyle>
            <a:defPPr>
              <a:defRPr lang="en-US"/>
            </a:defPPr>
            <a:lvl1pPr marL="0" algn="r" defTabSz="91071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363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715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07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431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6788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147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50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2864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schemeClr val="tx2"/>
                </a:solidFill>
              </a:rPr>
              <a:pPr/>
              <a:t>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BEB13A74-82D8-4497-BA46-3FB84EA48705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chemeClr val="tx2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Department Profile &amp; Milestone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D62CE23-B02B-4B2B-8C1B-1A21F9FD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D6B9D01-02B4-4499-B690-0325465EA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C1D8DF-28DE-4B50-8022-AB189A25C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730" y="3429000"/>
            <a:ext cx="9897267" cy="2904067"/>
          </a:xfrm>
          <a:prstGeom prst="rect">
            <a:avLst/>
          </a:prstGeom>
        </p:spPr>
      </p:pic>
      <p:sp>
        <p:nvSpPr>
          <p:cNvPr id="48" name="object 65">
            <a:extLst>
              <a:ext uri="{FF2B5EF4-FFF2-40B4-BE49-F238E27FC236}">
                <a16:creationId xmlns:a16="http://schemas.microsoft.com/office/drawing/2014/main" id="{4AC6042E-DFCF-433E-A97E-60675B7CE059}"/>
              </a:ext>
            </a:extLst>
          </p:cNvPr>
          <p:cNvSpPr txBox="1"/>
          <p:nvPr/>
        </p:nvSpPr>
        <p:spPr>
          <a:xfrm>
            <a:off x="4037276" y="3787088"/>
            <a:ext cx="535543" cy="260488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>
              <a:spcBef>
                <a:spcPts val="81"/>
              </a:spcBef>
            </a:pPr>
            <a:r>
              <a:rPr lang="en-IN" sz="1625" b="1" spc="-16" dirty="0">
                <a:latin typeface="Tahoma"/>
                <a:cs typeface="Tahoma"/>
              </a:rPr>
              <a:t>1986</a:t>
            </a:r>
            <a:endParaRPr sz="1625" dirty="0">
              <a:latin typeface="Tahoma"/>
              <a:cs typeface="Tahoma"/>
            </a:endParaRPr>
          </a:p>
        </p:txBody>
      </p:sp>
      <p:sp>
        <p:nvSpPr>
          <p:cNvPr id="49" name="object 66">
            <a:extLst>
              <a:ext uri="{FF2B5EF4-FFF2-40B4-BE49-F238E27FC236}">
                <a16:creationId xmlns:a16="http://schemas.microsoft.com/office/drawing/2014/main" id="{E242BFB9-EA83-4B01-A3ED-E1EEABB912F6}"/>
              </a:ext>
            </a:extLst>
          </p:cNvPr>
          <p:cNvSpPr txBox="1"/>
          <p:nvPr/>
        </p:nvSpPr>
        <p:spPr>
          <a:xfrm>
            <a:off x="2335042" y="3504564"/>
            <a:ext cx="2029332" cy="274202"/>
          </a:xfrm>
          <a:prstGeom prst="rect">
            <a:avLst/>
          </a:prstGeom>
          <a:noFill/>
        </p:spPr>
        <p:txBody>
          <a:bodyPr vert="horz" wrap="square" lIns="0" tIns="88225" rIns="0" bIns="0" rtlCol="0">
            <a:spAutoFit/>
          </a:bodyPr>
          <a:lstStyle/>
          <a:p>
            <a:pPr marL="516" algn="ctr">
              <a:lnSpc>
                <a:spcPts val="1268"/>
              </a:lnSpc>
              <a:spcBef>
                <a:spcPts val="695"/>
              </a:spcBef>
            </a:pPr>
            <a:r>
              <a:rPr sz="2000" b="1" i="1" dirty="0">
                <a:latin typeface="Times New Roman"/>
                <a:cs typeface="Times New Roman"/>
              </a:rPr>
              <a:t>Started</a:t>
            </a:r>
            <a:r>
              <a:rPr lang="en-IN" sz="2000" b="1" i="1" dirty="0">
                <a:latin typeface="Times New Roman"/>
                <a:cs typeface="Times New Roman"/>
              </a:rPr>
              <a:t> </a:t>
            </a:r>
            <a:r>
              <a:rPr lang="en-IN" sz="2000" b="1" i="1" spc="-16" dirty="0">
                <a:latin typeface="Times New Roman"/>
                <a:cs typeface="Times New Roman"/>
              </a:rPr>
              <a:t>M. Sc (CS)</a:t>
            </a:r>
            <a:r>
              <a:rPr sz="2000" b="1" i="1" spc="-28" dirty="0">
                <a:latin typeface="Times New Roman"/>
                <a:cs typeface="Times New Roman"/>
              </a:rPr>
              <a:t> 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1" name="object 68">
            <a:extLst>
              <a:ext uri="{FF2B5EF4-FFF2-40B4-BE49-F238E27FC236}">
                <a16:creationId xmlns:a16="http://schemas.microsoft.com/office/drawing/2014/main" id="{AED28D5D-0982-4DC7-8488-AC36BDD9F8FA}"/>
              </a:ext>
            </a:extLst>
          </p:cNvPr>
          <p:cNvSpPr txBox="1"/>
          <p:nvPr/>
        </p:nvSpPr>
        <p:spPr>
          <a:xfrm>
            <a:off x="3716362" y="4010892"/>
            <a:ext cx="1712913" cy="299040"/>
          </a:xfrm>
          <a:prstGeom prst="rect">
            <a:avLst/>
          </a:prstGeom>
          <a:noFill/>
        </p:spPr>
        <p:txBody>
          <a:bodyPr vert="horz" wrap="square" lIns="0" tIns="48498" rIns="0" bIns="0" rtlCol="0">
            <a:spAutoFit/>
          </a:bodyPr>
          <a:lstStyle/>
          <a:p>
            <a:pPr algn="ctr">
              <a:spcBef>
                <a:spcPts val="382"/>
              </a:spcBef>
            </a:pPr>
            <a:r>
              <a:rPr lang="en-IN" sz="1625" b="1" dirty="0">
                <a:latin typeface="Tahoma"/>
                <a:cs typeface="Tahoma"/>
              </a:rPr>
              <a:t>1987</a:t>
            </a:r>
            <a:endParaRPr sz="1625" b="1" dirty="0">
              <a:latin typeface="Tahoma"/>
              <a:cs typeface="Tahoma"/>
            </a:endParaRPr>
          </a:p>
        </p:txBody>
      </p:sp>
      <p:sp>
        <p:nvSpPr>
          <p:cNvPr id="52" name="object 69">
            <a:extLst>
              <a:ext uri="{FF2B5EF4-FFF2-40B4-BE49-F238E27FC236}">
                <a16:creationId xmlns:a16="http://schemas.microsoft.com/office/drawing/2014/main" id="{B357EDD0-8D6B-4211-BF1C-D18D1391EA30}"/>
              </a:ext>
            </a:extLst>
          </p:cNvPr>
          <p:cNvSpPr txBox="1"/>
          <p:nvPr/>
        </p:nvSpPr>
        <p:spPr>
          <a:xfrm>
            <a:off x="5230209" y="3989009"/>
            <a:ext cx="2195612" cy="284381"/>
          </a:xfrm>
          <a:prstGeom prst="rect">
            <a:avLst/>
          </a:prstGeom>
          <a:noFill/>
        </p:spPr>
        <p:txBody>
          <a:bodyPr vert="horz" wrap="square" lIns="0" tIns="107831" rIns="0" bIns="0" rtlCol="0">
            <a:spAutoFit/>
          </a:bodyPr>
          <a:lstStyle/>
          <a:p>
            <a:pPr marL="596940" marR="135176" indent="-455057" algn="ctr">
              <a:lnSpc>
                <a:spcPts val="1170"/>
              </a:lnSpc>
              <a:spcBef>
                <a:spcPts val="849"/>
              </a:spcBef>
            </a:pPr>
            <a:r>
              <a:rPr sz="2000" b="1" i="1" dirty="0">
                <a:latin typeface="Times New Roman"/>
                <a:cs typeface="Times New Roman"/>
              </a:rPr>
              <a:t>Started</a:t>
            </a:r>
            <a:r>
              <a:rPr sz="2000" b="1" i="1" spc="-33" dirty="0">
                <a:latin typeface="Times New Roman"/>
                <a:cs typeface="Times New Roman"/>
              </a:rPr>
              <a:t> </a:t>
            </a:r>
            <a:r>
              <a:rPr lang="en-IN" sz="2000" b="1" i="1" spc="-16" dirty="0">
                <a:latin typeface="Times New Roman"/>
                <a:cs typeface="Times New Roman"/>
              </a:rPr>
              <a:t>M. C. A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7" name="object 74">
            <a:extLst>
              <a:ext uri="{FF2B5EF4-FFF2-40B4-BE49-F238E27FC236}">
                <a16:creationId xmlns:a16="http://schemas.microsoft.com/office/drawing/2014/main" id="{24CDCCE8-2485-4DCE-A7BA-FC1FB2073094}"/>
              </a:ext>
            </a:extLst>
          </p:cNvPr>
          <p:cNvSpPr txBox="1"/>
          <p:nvPr/>
        </p:nvSpPr>
        <p:spPr>
          <a:xfrm>
            <a:off x="8308751" y="4342663"/>
            <a:ext cx="536575" cy="260488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>
              <a:spcBef>
                <a:spcPts val="81"/>
              </a:spcBef>
            </a:pPr>
            <a:r>
              <a:rPr lang="en-IN" sz="1625" b="1" spc="-16" dirty="0">
                <a:latin typeface="Tahoma"/>
                <a:cs typeface="Tahoma"/>
              </a:rPr>
              <a:t>2001</a:t>
            </a:r>
            <a:endParaRPr sz="1625" dirty="0">
              <a:latin typeface="Tahoma"/>
              <a:cs typeface="Tahoma"/>
            </a:endParaRPr>
          </a:p>
        </p:txBody>
      </p:sp>
      <p:sp>
        <p:nvSpPr>
          <p:cNvPr id="58" name="object 75">
            <a:extLst>
              <a:ext uri="{FF2B5EF4-FFF2-40B4-BE49-F238E27FC236}">
                <a16:creationId xmlns:a16="http://schemas.microsoft.com/office/drawing/2014/main" id="{3C869EA6-C07F-4827-8789-6C3530D4A95F}"/>
              </a:ext>
            </a:extLst>
          </p:cNvPr>
          <p:cNvSpPr txBox="1"/>
          <p:nvPr/>
        </p:nvSpPr>
        <p:spPr>
          <a:xfrm>
            <a:off x="9372600" y="4252450"/>
            <a:ext cx="3120174" cy="440914"/>
          </a:xfrm>
          <a:prstGeom prst="rect">
            <a:avLst/>
          </a:prstGeom>
          <a:noFill/>
        </p:spPr>
        <p:txBody>
          <a:bodyPr vert="horz" wrap="square" lIns="0" tIns="88225" rIns="0" bIns="0" rtlCol="0">
            <a:spAutoFit/>
          </a:bodyPr>
          <a:lstStyle/>
          <a:p>
            <a:pPr marL="304403">
              <a:lnSpc>
                <a:spcPts val="1268"/>
              </a:lnSpc>
              <a:spcBef>
                <a:spcPts val="695"/>
              </a:spcBef>
            </a:pPr>
            <a:r>
              <a:rPr b="1" i="1" dirty="0">
                <a:latin typeface="Times New Roman"/>
                <a:cs typeface="Times New Roman"/>
              </a:rPr>
              <a:t>Started</a:t>
            </a:r>
            <a:r>
              <a:rPr b="1" i="1" spc="-28" dirty="0">
                <a:latin typeface="Times New Roman"/>
                <a:cs typeface="Times New Roman"/>
              </a:rPr>
              <a:t> </a:t>
            </a:r>
            <a:r>
              <a:rPr b="1" i="1" spc="-16" dirty="0">
                <a:latin typeface="Times New Roman"/>
                <a:cs typeface="Times New Roman"/>
              </a:rPr>
              <a:t>M.Tech.</a:t>
            </a:r>
            <a:r>
              <a:rPr b="1" i="1" spc="-12" dirty="0">
                <a:latin typeface="Times New Roman"/>
                <a:cs typeface="Times New Roman"/>
              </a:rPr>
              <a:t> </a:t>
            </a:r>
            <a:endParaRPr dirty="0">
              <a:latin typeface="Times New Roman"/>
              <a:cs typeface="Times New Roman"/>
            </a:endParaRPr>
          </a:p>
          <a:p>
            <a:pPr marL="363736">
              <a:lnSpc>
                <a:spcPts val="1268"/>
              </a:lnSpc>
            </a:pPr>
            <a:r>
              <a:rPr lang="en-IN" b="1" i="1" dirty="0">
                <a:latin typeface="Times New Roman"/>
                <a:cs typeface="Times New Roman"/>
              </a:rPr>
              <a:t>Information Technology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60" name="object 77">
            <a:extLst>
              <a:ext uri="{FF2B5EF4-FFF2-40B4-BE49-F238E27FC236}">
                <a16:creationId xmlns:a16="http://schemas.microsoft.com/office/drawing/2014/main" id="{D472548C-F17B-494F-967A-FFD7D8C7FD11}"/>
              </a:ext>
            </a:extLst>
          </p:cNvPr>
          <p:cNvSpPr txBox="1"/>
          <p:nvPr/>
        </p:nvSpPr>
        <p:spPr>
          <a:xfrm>
            <a:off x="5123235" y="4965598"/>
            <a:ext cx="1711365" cy="319359"/>
          </a:xfrm>
          <a:prstGeom prst="rect">
            <a:avLst/>
          </a:prstGeom>
          <a:noFill/>
        </p:spPr>
        <p:txBody>
          <a:bodyPr vert="horz" wrap="square" lIns="0" tIns="68620" rIns="0" bIns="0" rtlCol="0">
            <a:spAutoFit/>
          </a:bodyPr>
          <a:lstStyle/>
          <a:p>
            <a:pPr algn="ctr">
              <a:spcBef>
                <a:spcPts val="540"/>
              </a:spcBef>
            </a:pPr>
            <a:r>
              <a:rPr sz="1625" b="1" spc="-16" dirty="0">
                <a:latin typeface="Tahoma"/>
                <a:cs typeface="Tahoma"/>
              </a:rPr>
              <a:t>20</a:t>
            </a:r>
            <a:r>
              <a:rPr lang="en-IN" sz="1625" b="1" spc="-16" dirty="0">
                <a:latin typeface="Tahoma"/>
                <a:cs typeface="Tahoma"/>
              </a:rPr>
              <a:t>18</a:t>
            </a:r>
            <a:endParaRPr sz="1625" dirty="0">
              <a:latin typeface="Tahoma"/>
              <a:cs typeface="Tahoma"/>
            </a:endParaRPr>
          </a:p>
        </p:txBody>
      </p:sp>
      <p:sp>
        <p:nvSpPr>
          <p:cNvPr id="61" name="object 78">
            <a:extLst>
              <a:ext uri="{FF2B5EF4-FFF2-40B4-BE49-F238E27FC236}">
                <a16:creationId xmlns:a16="http://schemas.microsoft.com/office/drawing/2014/main" id="{4F82D753-B3B7-45EB-BC94-4A53A85A21B5}"/>
              </a:ext>
            </a:extLst>
          </p:cNvPr>
          <p:cNvSpPr txBox="1"/>
          <p:nvPr/>
        </p:nvSpPr>
        <p:spPr>
          <a:xfrm>
            <a:off x="1683742" y="4801788"/>
            <a:ext cx="3331931" cy="643084"/>
          </a:xfrm>
          <a:prstGeom prst="rect">
            <a:avLst/>
          </a:prstGeom>
          <a:noFill/>
        </p:spPr>
        <p:txBody>
          <a:bodyPr vert="horz" wrap="square" lIns="0" tIns="88225" rIns="0" bIns="0" rtlCol="0">
            <a:spAutoFit/>
          </a:bodyPr>
          <a:lstStyle/>
          <a:p>
            <a:pPr marL="363736" marR="297180" indent="-59849">
              <a:spcBef>
                <a:spcPts val="695"/>
              </a:spcBef>
            </a:pPr>
            <a:r>
              <a:rPr b="1" i="1" dirty="0">
                <a:latin typeface="Times New Roman"/>
                <a:cs typeface="Times New Roman"/>
              </a:rPr>
              <a:t>Started</a:t>
            </a:r>
            <a:r>
              <a:rPr b="1" i="1" spc="-28" dirty="0">
                <a:latin typeface="Times New Roman"/>
                <a:cs typeface="Times New Roman"/>
              </a:rPr>
              <a:t> </a:t>
            </a:r>
            <a:r>
              <a:rPr lang="en-IN" b="1" i="1" spc="-16" dirty="0" err="1">
                <a:latin typeface="Times New Roman"/>
                <a:cs typeface="Times New Roman"/>
              </a:rPr>
              <a:t>B.Tech</a:t>
            </a:r>
            <a:r>
              <a:rPr lang="en-IN" b="1" i="1" spc="-16" dirty="0">
                <a:latin typeface="Times New Roman"/>
                <a:cs typeface="Times New Roman"/>
              </a:rPr>
              <a:t> (Information Technology)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66" name="object 83">
            <a:extLst>
              <a:ext uri="{FF2B5EF4-FFF2-40B4-BE49-F238E27FC236}">
                <a16:creationId xmlns:a16="http://schemas.microsoft.com/office/drawing/2014/main" id="{F024D400-20B1-4729-8D38-1AAFA931EAF9}"/>
              </a:ext>
            </a:extLst>
          </p:cNvPr>
          <p:cNvSpPr txBox="1"/>
          <p:nvPr/>
        </p:nvSpPr>
        <p:spPr>
          <a:xfrm>
            <a:off x="4572818" y="5734500"/>
            <a:ext cx="3657997" cy="308939"/>
          </a:xfrm>
          <a:prstGeom prst="rect">
            <a:avLst/>
          </a:prstGeom>
        </p:spPr>
        <p:txBody>
          <a:bodyPr vert="horz" wrap="square" lIns="0" tIns="58301" rIns="0" bIns="0" rtlCol="0">
            <a:spAutoFit/>
          </a:bodyPr>
          <a:lstStyle/>
          <a:p>
            <a:pPr marR="587653" algn="r">
              <a:spcBef>
                <a:spcPts val="459"/>
              </a:spcBef>
            </a:pPr>
            <a:r>
              <a:rPr lang="en-IN" sz="1625" b="1" spc="-16" dirty="0">
                <a:latin typeface="Tahoma"/>
                <a:cs typeface="Tahoma"/>
              </a:rPr>
              <a:t>2021</a:t>
            </a:r>
            <a:endParaRPr sz="1625" dirty="0">
              <a:latin typeface="Tahoma"/>
              <a:cs typeface="Tahoma"/>
            </a:endParaRPr>
          </a:p>
        </p:txBody>
      </p:sp>
      <p:sp>
        <p:nvSpPr>
          <p:cNvPr id="67" name="object 84">
            <a:extLst>
              <a:ext uri="{FF2B5EF4-FFF2-40B4-BE49-F238E27FC236}">
                <a16:creationId xmlns:a16="http://schemas.microsoft.com/office/drawing/2014/main" id="{94FC8E01-8D1D-4191-97FD-1859D5EE9DA4}"/>
              </a:ext>
            </a:extLst>
          </p:cNvPr>
          <p:cNvSpPr txBox="1"/>
          <p:nvPr/>
        </p:nvSpPr>
        <p:spPr>
          <a:xfrm>
            <a:off x="8940800" y="5677453"/>
            <a:ext cx="1712913" cy="274202"/>
          </a:xfrm>
          <a:prstGeom prst="rect">
            <a:avLst/>
          </a:prstGeom>
          <a:noFill/>
        </p:spPr>
        <p:txBody>
          <a:bodyPr vert="horz" wrap="square" lIns="0" tIns="88225" rIns="0" bIns="0" rtlCol="0">
            <a:spAutoFit/>
          </a:bodyPr>
          <a:lstStyle/>
          <a:p>
            <a:pPr marL="516" algn="ctr">
              <a:lnSpc>
                <a:spcPts val="1268"/>
              </a:lnSpc>
              <a:spcBef>
                <a:spcPts val="695"/>
              </a:spcBef>
            </a:pPr>
            <a:r>
              <a:rPr sz="2000" b="1" i="1" dirty="0">
                <a:latin typeface="Times New Roman"/>
                <a:cs typeface="Times New Roman"/>
              </a:rPr>
              <a:t>Started</a:t>
            </a:r>
            <a:r>
              <a:rPr sz="2000" b="1" i="1" spc="-28" dirty="0">
                <a:latin typeface="Times New Roman"/>
                <a:cs typeface="Times New Roman"/>
              </a:rPr>
              <a:t> </a:t>
            </a:r>
            <a:r>
              <a:rPr lang="en-IN" sz="2000" b="1" i="1" spc="-16" dirty="0" err="1">
                <a:latin typeface="Times New Roman"/>
                <a:cs typeface="Times New Roman"/>
              </a:rPr>
              <a:t>Ph.D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5" name="Footer Placeholder 6">
            <a:extLst>
              <a:ext uri="{FF2B5EF4-FFF2-40B4-BE49-F238E27FC236}">
                <a16:creationId xmlns:a16="http://schemas.microsoft.com/office/drawing/2014/main" id="{976B882C-922C-456B-9873-E7D85AEE6CA2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18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/>
        </p:nvSpPr>
        <p:spPr>
          <a:xfrm>
            <a:off x="10725395" y="6021643"/>
            <a:ext cx="365760" cy="340257"/>
          </a:xfrm>
          <a:prstGeom prst="ellipse">
            <a:avLst/>
          </a:prstGeom>
          <a:noFill/>
        </p:spPr>
        <p:txBody>
          <a:bodyPr vert="horz" lIns="7202" tIns="18005" rIns="7202" bIns="18005" rtlCol="0" anchor="ctr">
            <a:noAutofit/>
          </a:bodyPr>
          <a:lstStyle>
            <a:defPPr>
              <a:defRPr lang="en-US"/>
            </a:defPPr>
            <a:lvl1pPr marL="0" algn="ctr" defTabSz="2263597" rtl="0" eaLnBrk="1" latinLnBrk="0" hangingPunct="1">
              <a:defRPr sz="2599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59DC57-532D-4376-8EEF-78300B07CBC7}" type="slidenum">
              <a:rPr lang="en-IN" sz="1023">
                <a:solidFill>
                  <a:schemeClr val="bg1"/>
                </a:solidFill>
              </a:rPr>
              <a:pPr/>
              <a:t>9</a:t>
            </a:fld>
            <a:endParaRPr lang="en-IN" sz="1023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13807" y="1458375"/>
            <a:ext cx="8497330" cy="3590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733" b="1" dirty="0">
                <a:solidFill>
                  <a:srgbClr val="FF0000"/>
                </a:solidFill>
              </a:rPr>
              <a:t>B.Tech (Information Technology)</a:t>
            </a:r>
            <a:endParaRPr lang="en-IN" sz="1733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6664945" y="13906958"/>
            <a:ext cx="1399591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131799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113179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1131799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048168"/>
              </p:ext>
            </p:extLst>
          </p:nvPr>
        </p:nvGraphicFramePr>
        <p:xfrm>
          <a:off x="1177372" y="2136110"/>
          <a:ext cx="9837255" cy="393125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595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1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56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 Educational Objectives (PEO’s)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47" marR="74747" marT="37380" marB="3738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747" marR="74747" marT="37380" marB="3738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66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PEO1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tc>
                  <a:txBody>
                    <a:bodyPr/>
                    <a:lstStyle/>
                    <a:p>
                      <a:pPr marL="0" marR="0" indent="0" algn="just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Apply Concepts of Computer Science blended with mathematics and engineering to model computing systems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66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PEO2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Based on requirement specifications, Design, implement, test and maintain software systems. 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16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PEO3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tc>
                  <a:txBody>
                    <a:bodyPr/>
                    <a:lstStyle/>
                    <a:p>
                      <a:pPr marL="0" marR="0" indent="0" algn="just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Communicate effectively with team members, engage in applying technologies and lead teams in industry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16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PEO4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tc>
                  <a:txBody>
                    <a:bodyPr/>
                    <a:lstStyle/>
                    <a:p>
                      <a:pPr marL="0" marR="0" indent="0" algn="just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Assess the Systems from quality, security, privacy, cost, utility, etiquette and ethics view point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171"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PEO5</a:t>
                      </a:r>
                      <a:endParaRPr lang="en-IN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tc>
                  <a:txBody>
                    <a:bodyPr/>
                    <a:lstStyle/>
                    <a:p>
                      <a:pPr marL="0" marR="0" indent="0" algn="just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Adapt to changing professional and societal needs by engage in lifelong learning, and career</a:t>
                      </a:r>
                    </a:p>
                    <a:p>
                      <a:pPr marL="0" marR="0" indent="0" algn="just" defTabSz="11279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enhancement.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018" marR="14018" marT="7009" marB="700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3A349118-0174-4237-975F-D91A6E18851E}"/>
              </a:ext>
            </a:extLst>
          </p:cNvPr>
          <p:cNvSpPr txBox="1">
            <a:spLocks/>
          </p:cNvSpPr>
          <p:nvPr/>
        </p:nvSpPr>
        <p:spPr>
          <a:xfrm>
            <a:off x="9569695" y="6244707"/>
            <a:ext cx="2311400" cy="365125"/>
          </a:xfrm>
          <a:prstGeom prst="rect">
            <a:avLst/>
          </a:prstGeom>
        </p:spPr>
        <p:txBody>
          <a:bodyPr vert="horz" lIns="91072" tIns="45540" rIns="91072" bIns="45540" rtlCol="0" anchor="ctr"/>
          <a:lstStyle>
            <a:defPPr>
              <a:defRPr lang="en-US" kern="0"/>
            </a:defPPr>
            <a:lvl1pPr marL="0" algn="r" defTabSz="91071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363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715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07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431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6788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147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506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2864" algn="l" defTabSz="9107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118032C4-C94E-45A5-8526-6ECC41DBF767}"/>
              </a:ext>
            </a:extLst>
          </p:cNvPr>
          <p:cNvSpPr/>
          <p:nvPr/>
        </p:nvSpPr>
        <p:spPr>
          <a:xfrm>
            <a:off x="0" y="4879"/>
            <a:ext cx="12192000" cy="1040460"/>
          </a:xfrm>
          <a:prstGeom prst="roundRect">
            <a:avLst>
              <a:gd name="adj" fmla="val 4461"/>
            </a:avLst>
          </a:prstGeom>
          <a:solidFill>
            <a:schemeClr val="tx2"/>
          </a:solidFill>
          <a:ln w="25400">
            <a:solidFill>
              <a:schemeClr val="tx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900" tIns="15451" rIns="30900" bIns="15451" rtlCol="0" anchor="ctr"/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>
                <a:solidFill>
                  <a:srgbClr val="FFFF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PEO’s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CD894F-C22A-4993-8029-9627463D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995" y="-44824"/>
            <a:ext cx="86429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156761-5532-4193-A6AC-1556C79FE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0" y="27291"/>
            <a:ext cx="864295" cy="995636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43890ABF-20B2-4920-A5C7-BB6C3DCAE888}"/>
              </a:ext>
            </a:extLst>
          </p:cNvPr>
          <p:cNvSpPr txBox="1">
            <a:spLocks/>
          </p:cNvSpPr>
          <p:nvPr/>
        </p:nvSpPr>
        <p:spPr>
          <a:xfrm>
            <a:off x="3489279" y="6387776"/>
            <a:ext cx="5213442" cy="246647"/>
          </a:xfrm>
          <a:prstGeom prst="rect">
            <a:avLst/>
          </a:prstGeom>
          <a:noFill/>
        </p:spPr>
        <p:txBody>
          <a:bodyPr wrap="square" lIns="30900" tIns="15451" rIns="30900" bIns="15451" rtlCol="0">
            <a:spAutoFit/>
          </a:bodyPr>
          <a:lstStyle>
            <a:defPPr>
              <a:defRPr lang="en-US"/>
            </a:defPPr>
            <a:lvl1pPr marL="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179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3597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95396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27194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8993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90792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22590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54389" algn="l" defTabSz="2263597" rtl="0" eaLnBrk="1" latinLnBrk="0" hangingPunct="1">
              <a:defRPr sz="4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 &amp; Computer Applications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332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B2F3B-6257-41BB-8B64-5AC7494F274B}">
  <ds:schemaRefs>
    <ds:schemaRef ds:uri="230e9df3-be65-4c73-a93b-d1236ebd677e"/>
    <ds:schemaRef ds:uri="http://schemas.openxmlformats.org/package/2006/metadata/core-properties"/>
    <ds:schemaRef ds:uri="http://schemas.microsoft.com/office/infopath/2007/PartnerControls"/>
    <ds:schemaRef ds:uri="71af3243-3dd4-4a8d-8c0d-dd76da1f02a5"/>
    <ds:schemaRef ds:uri="http://www.w3.org/XML/1998/namespace"/>
    <ds:schemaRef ds:uri="http://schemas.microsoft.com/office/2006/metadata/properties"/>
    <ds:schemaRef ds:uri="http://purl.org/dc/elements/1.1/"/>
    <ds:schemaRef ds:uri="16c05727-aa75-4e4a-9b5f-8a80a1165891"/>
    <ds:schemaRef ds:uri="http://schemas.microsoft.com/office/2006/documentManagement/types"/>
    <ds:schemaRef ds:uri="http://schemas.microsoft.com/sharepoint/v3"/>
    <ds:schemaRef ds:uri="http://purl.org/dc/dcmitype/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</TotalTime>
  <Words>4356</Words>
  <Application>Microsoft Office PowerPoint</Application>
  <PresentationFormat>Widescreen</PresentationFormat>
  <Paragraphs>1202</Paragraphs>
  <Slides>48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Arial</vt:lpstr>
      <vt:lpstr>Arial MT</vt:lpstr>
      <vt:lpstr>Baskerville</vt:lpstr>
      <vt:lpstr>Baskerville Old Face</vt:lpstr>
      <vt:lpstr>Calibri</vt:lpstr>
      <vt:lpstr>Cambria</vt:lpstr>
      <vt:lpstr>Courier New</vt:lpstr>
      <vt:lpstr>Gill Sans Light</vt:lpstr>
      <vt:lpstr>Gill Sans Nova</vt:lpstr>
      <vt:lpstr>Gill Sans Nova Light</vt:lpstr>
      <vt:lpstr>Tahoma</vt:lpstr>
      <vt:lpstr>Times New Roman</vt:lpstr>
      <vt:lpstr>Wingdings</vt:lpstr>
      <vt:lpstr>Office Theme</vt:lpstr>
      <vt:lpstr>1_Office Theme</vt:lpstr>
      <vt:lpstr>Department of  Information Technology &amp; Computer Applications AUCE, Andhra University, Visakhapatnam</vt:lpstr>
      <vt:lpstr>Overview</vt:lpstr>
      <vt:lpstr>VISION</vt:lpstr>
      <vt:lpstr>MISSION</vt:lpstr>
      <vt:lpstr>QUALITY POLICY</vt:lpstr>
      <vt:lpstr>Department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CO-PO attainment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Information Technology &amp; Computer Applications AUCE, Andhra University, Visakhapatnam</dc:title>
  <dc:creator>venkateswara rao kalidindi</dc:creator>
  <cp:lastModifiedBy>mr.juniorplayzz@gmail.com</cp:lastModifiedBy>
  <cp:revision>73</cp:revision>
  <cp:lastPrinted>2023-10-29T05:41:36Z</cp:lastPrinted>
  <dcterms:created xsi:type="dcterms:W3CDTF">2023-10-24T07:12:38Z</dcterms:created>
  <dcterms:modified xsi:type="dcterms:W3CDTF">2023-10-31T05:53:08Z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