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0"/>
  </p:handoutMasterIdLst>
  <p:sldIdLst>
    <p:sldId id="256" r:id="rId3"/>
    <p:sldId id="259" r:id="rId4"/>
    <p:sldId id="627" r:id="rId6"/>
    <p:sldId id="534" r:id="rId7"/>
    <p:sldId id="282" r:id="rId8"/>
    <p:sldId id="318" r:id="rId9"/>
    <p:sldId id="384" r:id="rId10"/>
    <p:sldId id="495" r:id="rId11"/>
    <p:sldId id="572" r:id="rId12"/>
    <p:sldId id="666" r:id="rId13"/>
    <p:sldId id="667" r:id="rId14"/>
    <p:sldId id="457" r:id="rId15"/>
    <p:sldId id="835" r:id="rId16"/>
    <p:sldId id="281" r:id="rId17"/>
    <p:sldId id="802" r:id="rId18"/>
    <p:sldId id="263" r:id="rId19"/>
    <p:sldId id="319" r:id="rId20"/>
    <p:sldId id="602" r:id="rId21"/>
    <p:sldId id="459" r:id="rId22"/>
    <p:sldId id="286" r:id="rId23"/>
    <p:sldId id="460" r:id="rId24"/>
    <p:sldId id="425" r:id="rId25"/>
    <p:sldId id="287" r:id="rId26"/>
    <p:sldId id="536" r:id="rId27"/>
    <p:sldId id="283" r:id="rId28"/>
    <p:sldId id="780" r:id="rId29"/>
    <p:sldId id="781" r:id="rId30"/>
    <p:sldId id="351" r:id="rId31"/>
    <p:sldId id="461" r:id="rId32"/>
    <p:sldId id="462" r:id="rId33"/>
    <p:sldId id="463" r:id="rId34"/>
    <p:sldId id="289" r:id="rId35"/>
    <p:sldId id="290" r:id="rId36"/>
    <p:sldId id="702" r:id="rId37"/>
    <p:sldId id="292" r:id="rId38"/>
    <p:sldId id="352" r:id="rId39"/>
    <p:sldId id="524" r:id="rId40"/>
    <p:sldId id="496" r:id="rId41"/>
    <p:sldId id="299" r:id="rId42"/>
    <p:sldId id="302" r:id="rId43"/>
    <p:sldId id="703" r:id="rId44"/>
    <p:sldId id="704" r:id="rId45"/>
    <p:sldId id="698" r:id="rId46"/>
    <p:sldId id="320" r:id="rId47"/>
    <p:sldId id="303" r:id="rId48"/>
    <p:sldId id="305" r:id="rId49"/>
  </p:sldIdLst>
  <p:sldSz cx="12192000" cy="6858000"/>
  <p:notesSz cx="9947275"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C64D7D-6735-42FE-BD90-16E352D465AA}">
          <p14:sldIdLst>
            <p14:sldId id="256"/>
            <p14:sldId id="259"/>
            <p14:sldId id="627"/>
            <p14:sldId id="534"/>
            <p14:sldId id="282"/>
            <p14:sldId id="318"/>
            <p14:sldId id="384"/>
            <p14:sldId id="495"/>
            <p14:sldId id="572"/>
            <p14:sldId id="666"/>
            <p14:sldId id="667"/>
            <p14:sldId id="457"/>
            <p14:sldId id="835"/>
            <p14:sldId id="281"/>
            <p14:sldId id="802"/>
            <p14:sldId id="263"/>
          </p14:sldIdLst>
        </p14:section>
        <p14:section name="Untitled Section" id="{B85DDCFD-0AA5-4A58-BD8E-654FAF657473}">
          <p14:sldIdLst>
            <p14:sldId id="319"/>
            <p14:sldId id="602"/>
            <p14:sldId id="459"/>
            <p14:sldId id="286"/>
            <p14:sldId id="460"/>
            <p14:sldId id="425"/>
            <p14:sldId id="287"/>
            <p14:sldId id="536"/>
            <p14:sldId id="283"/>
            <p14:sldId id="780"/>
            <p14:sldId id="781"/>
            <p14:sldId id="351"/>
            <p14:sldId id="461"/>
            <p14:sldId id="462"/>
            <p14:sldId id="463"/>
            <p14:sldId id="289"/>
            <p14:sldId id="290"/>
            <p14:sldId id="702"/>
            <p14:sldId id="292"/>
            <p14:sldId id="352"/>
            <p14:sldId id="524"/>
            <p14:sldId id="496"/>
            <p14:sldId id="299"/>
            <p14:sldId id="302"/>
            <p14:sldId id="703"/>
            <p14:sldId id="704"/>
            <p14:sldId id="698"/>
            <p14:sldId id="320"/>
            <p14:sldId id="303"/>
            <p14:sldId id="305"/>
          </p14:sldIdLst>
        </p14:section>
      </p14:sectionLst>
    </p:ext>
    <p:ext uri="{EFAFB233-063F-42B5-8137-9DF3F51BA10A}">
      <p15:sldGuideLst xmlns:p15="http://schemas.microsoft.com/office/powerpoint/2012/main">
        <p15:guide id="1" orient="horz" pos="2207"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0" autoAdjust="0"/>
    <p:restoredTop sz="94660"/>
  </p:normalViewPr>
  <p:slideViewPr>
    <p:cSldViewPr snapToGrid="0" showGuides="1">
      <p:cViewPr varScale="1">
        <p:scale>
          <a:sx n="89" d="100"/>
          <a:sy n="89" d="100"/>
        </p:scale>
        <p:origin x="-126" y="-168"/>
      </p:cViewPr>
      <p:guideLst>
        <p:guide orient="horz" pos="2207"/>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91984\OneDrive\Desktop\GRAPHS_2020-22.xlsx" TargetMode="External"/></Relationships>
</file>

<file path=ppt/charts/_rels/chart10.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C:\Users\91984\OneDrive\Desktop\main\2021-2023(oct-29)\Latest%20Students%20Data\2nd%20Excel_1(2021).xlsx" TargetMode="External"/></Relationships>
</file>

<file path=ppt/charts/_rels/chart1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12.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C:\Users\91984\OneDrive\Desktop\New%20XLS%20Worksheet.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91984\OneDrive\Desktop\GRAPHS_2020-2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91984\OneDrive\Desktop\GRAPHS_2020-2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91984\OneDrive\Desktop\GRAPHS_2020-22.xlsx"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91984\OneDrive\Desktop\GRAPHS_2021-23.xlsx"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91984\OneDrive\Desktop\GRAPHS_2021-23.xlsx" TargetMode="External"/></Relationships>
</file>

<file path=ppt/charts/_rels/chart7.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91984\OneDrive\Desktop\GRAPHS_2021-23.xlsx" TargetMode="External"/></Relationships>
</file>

<file path=ppt/charts/_rels/chart8.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91984\OneDrive\Desktop\GRAPHS_2021-23.xlsx" TargetMode="External"/></Relationships>
</file>

<file path=ppt/charts/_rels/chart9.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C:\Users\91984\OneDrive\Desktop\main\2020-2022(oct-29)\Students%20Data\2nd%20Excel_1(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400" b="1" i="0" u="none" strike="noStrike" kern="1200" spc="0" baseline="0">
                <a:solidFill>
                  <a:schemeClr val="tx1"/>
                </a:solidFill>
                <a:effectLst>
                  <a:outerShdw blurRad="38100" dist="38100" dir="2700000" algn="tl">
                    <a:srgbClr val="000000">
                      <a:alpha val="43137"/>
                    </a:srgbClr>
                  </a:outerShdw>
                </a:effectLst>
                <a:latin typeface="+mn-lt"/>
                <a:ea typeface="+mn-ea"/>
                <a:cs typeface="+mn-cs"/>
              </a:defRPr>
            </a:pPr>
            <a:r>
              <a:rPr lang="en-IN" altLang="en-US" b="1" i="0" u="none">
                <a:solidFill>
                  <a:schemeClr val="tx1"/>
                </a:solidFill>
                <a:effectLst>
                  <a:outerShdw blurRad="38100" dist="38100" dir="2700000" algn="tl">
                    <a:srgbClr val="000000">
                      <a:alpha val="43137"/>
                    </a:srgbClr>
                  </a:outerShdw>
                </a:effectLst>
              </a:rPr>
              <a:t>I Sem(2020-2022)</a:t>
            </a:r>
            <a:endParaRPr lang="en-IN" altLang="en-US" b="1" i="0" u="none">
              <a:solidFill>
                <a:schemeClr val="tx1"/>
              </a:solidFill>
              <a:effectLst>
                <a:outerShdw blurRad="38100" dist="38100" dir="2700000" algn="tl">
                  <a:srgbClr val="000000">
                    <a:alpha val="43137"/>
                  </a:srgbClr>
                </a:outerShdw>
              </a:effectLst>
            </a:endParaRPr>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 Sem'!$E$7:$E$11</c:f>
              <c:strCache>
                <c:ptCount val="5"/>
                <c:pt idx="0">
                  <c:v>REAL ANALYSIS (RA)</c:v>
                </c:pt>
                <c:pt idx="1">
                  <c:v>ORDINARY DIFFERENTIAL EQUATIONS &amp; INTEGRAL EQUATIONS (ODE &amp; IE)</c:v>
                </c:pt>
                <c:pt idx="2">
                  <c:v>CLASSICAL MECHANICS (CM)</c:v>
                </c:pt>
                <c:pt idx="3">
                  <c:v>DISCRETE MATHEMATICAL STRUCTURES (DMS)</c:v>
                </c:pt>
                <c:pt idx="4">
                  <c:v>PROGRAMMING IN C (C Prog)</c:v>
                </c:pt>
              </c:strCache>
            </c:strRef>
          </c:cat>
          <c:val>
            <c:numRef>
              <c:f>'1 Sem'!$F$7:$F$11</c:f>
              <c:numCache>
                <c:formatCode>0.00</c:formatCode>
                <c:ptCount val="5"/>
                <c:pt idx="0">
                  <c:v>95.92</c:v>
                </c:pt>
                <c:pt idx="1" c:formatCode="General">
                  <c:v>100</c:v>
                </c:pt>
                <c:pt idx="2" c:formatCode="General">
                  <c:v>97.96</c:v>
                </c:pt>
                <c:pt idx="3" c:formatCode="General">
                  <c:v>95.92</c:v>
                </c:pt>
                <c:pt idx="4" c:formatCode="General">
                  <c:v>93.88</c:v>
                </c:pt>
              </c:numCache>
            </c:numRef>
          </c:val>
        </c:ser>
        <c:dLbls>
          <c:showLegendKey val="0"/>
          <c:showVal val="1"/>
          <c:showCatName val="0"/>
          <c:showSerName val="0"/>
          <c:showPercent val="0"/>
          <c:showBubbleSize val="0"/>
        </c:dLbls>
        <c:gapWidth val="219"/>
        <c:overlap val="-27"/>
        <c:axId val="138544640"/>
        <c:axId val="173873792"/>
      </c:barChart>
      <c:catAx>
        <c:axId val="13854464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n-US" sz="9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p>
        </c:txPr>
        <c:crossAx val="173873792"/>
        <c:crosses val="autoZero"/>
        <c:auto val="1"/>
        <c:lblAlgn val="ctr"/>
        <c:lblOffset val="100"/>
        <c:noMultiLvlLbl val="0"/>
      </c:catAx>
      <c:valAx>
        <c:axId val="173873792"/>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en-US" sz="9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p>
        </c:txPr>
        <c:crossAx val="138544640"/>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FF0000"/>
      </a:solidFill>
      <a:round/>
    </a:ln>
    <a:effectLst/>
  </c:spPr>
  <c:txPr>
    <a:bodyPr/>
    <a:lstStyle/>
    <a:p>
      <a:pPr>
        <a:defRPr lang="en-US" b="1" i="0" u="none">
          <a:solidFill>
            <a:schemeClr val="tx1"/>
          </a:solidFill>
          <a:effectLst>
            <a:outerShdw blurRad="38100" dist="38100" dir="2700000" algn="tl">
              <a:srgbClr val="000000">
                <a:alpha val="43137"/>
              </a:srgbClr>
            </a:outerShdw>
          </a:effectLst>
        </a:defRPr>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400" b="0" i="0" u="none" strike="noStrike" kern="1200" spc="0" baseline="0">
                <a:solidFill>
                  <a:schemeClr val="tx1">
                    <a:lumMod val="65000"/>
                    <a:lumOff val="35000"/>
                  </a:schemeClr>
                </a:solidFill>
                <a:latin typeface="+mn-lt"/>
                <a:ea typeface="+mn-ea"/>
                <a:cs typeface="+mn-cs"/>
              </a:defRPr>
            </a:pPr>
            <a:r>
              <a:t>PO Attainment Level</a:t>
            </a:r>
            <a:r>
              <a:rPr lang="en-IN" altLang="en-US"/>
              <a:t> 2021-23</a:t>
            </a:r>
            <a:r>
              <a:t> (Average PO Attainment of Applied Mathematics)</a:t>
            </a:r>
          </a:p>
        </c:rich>
      </c:tx>
      <c:layout/>
      <c:overlay val="0"/>
      <c:spPr>
        <a:noFill/>
        <a:ln>
          <a:noFill/>
        </a:ln>
        <a:effectLst/>
      </c:spPr>
    </c:title>
    <c:autoTitleDeleted val="0"/>
    <c:plotArea>
      <c:layout>
        <c:manualLayout>
          <c:layoutTarget val="inner"/>
          <c:xMode val="edge"/>
          <c:yMode val="edge"/>
          <c:x val="0.0728864829396325"/>
          <c:y val="0.189814814814815"/>
          <c:w val="0.821557961504812"/>
          <c:h val="0.702785797608632"/>
        </c:manualLayout>
      </c:layout>
      <c:barChart>
        <c:barDir val="col"/>
        <c:grouping val="clustered"/>
        <c:varyColors val="0"/>
        <c:ser>
          <c:idx val="0"/>
          <c:order val="0"/>
          <c:tx>
            <c:strRef>
              <c:f>'[2nd Excel_1(2021).xlsx]PO Attainment of Program'!$A$33</c:f>
              <c:strCache>
                <c:ptCount val="1"/>
                <c:pt idx="0">
                  <c:v>PO Attainment Level 
(Average PO Attainment of Applied Mathematics)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'[2nd Excel_1(2021).xlsx]PO Attainment of Program'!$B$33:$F$33</c:f>
              <c:numCache>
                <c:formatCode>General</c:formatCode>
                <c:ptCount val="5"/>
                <c:pt idx="0">
                  <c:v>2.95555555555555</c:v>
                </c:pt>
                <c:pt idx="1">
                  <c:v>2.80740740740741</c:v>
                </c:pt>
                <c:pt idx="2">
                  <c:v>2.86666666666667</c:v>
                </c:pt>
                <c:pt idx="3">
                  <c:v>2.88148148148148</c:v>
                </c:pt>
                <c:pt idx="4">
                  <c:v>2.71111111111111</c:v>
                </c:pt>
              </c:numCache>
            </c:numRef>
          </c:val>
        </c:ser>
        <c:dLbls>
          <c:showLegendKey val="0"/>
          <c:showVal val="1"/>
          <c:showCatName val="0"/>
          <c:showSerName val="0"/>
          <c:showPercent val="0"/>
          <c:showBubbleSize val="0"/>
        </c:dLbls>
        <c:gapWidth val="219"/>
        <c:axId val="1497795600"/>
        <c:axId val="1497104192"/>
      </c:barChart>
      <c:catAx>
        <c:axId val="1497795600"/>
        <c:scaling>
          <c:orientation val="minMax"/>
        </c:scaling>
        <c:delete val="0"/>
        <c:axPos val="b"/>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1497104192"/>
        <c:crosses val="autoZero"/>
        <c:auto val="0"/>
        <c:lblAlgn val="ctr"/>
        <c:lblOffset val="100"/>
        <c:noMultiLvlLbl val="0"/>
      </c:catAx>
      <c:valAx>
        <c:axId val="1497104192"/>
        <c:scaling>
          <c:orientation val="minMax"/>
          <c:max val="3"/>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1497795600"/>
        <c:crosses val="autoZero"/>
        <c:crossBetween val="between"/>
      </c:valAx>
      <c:spPr>
        <a:noFill/>
        <a:ln w="25400">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87831633723"/>
          <c:y val="0.0644987777044367"/>
          <c:w val="0.722629702537183"/>
          <c:h val="0.701797535724701"/>
        </c:manualLayout>
      </c:layout>
      <c:barChart>
        <c:barDir val="col"/>
        <c:grouping val="stacked"/>
        <c:varyColors val="0"/>
        <c:ser>
          <c:idx val="0"/>
          <c:order val="0"/>
          <c:invertIfNegative val="0"/>
          <c:dLbls>
            <c:dLbl>
              <c:idx val="0"/>
              <c:layout/>
              <c:numFmt formatCode="#,##0_);\(#,##0\)" sourceLinked="0"/>
              <c:spPr>
                <a:noFill/>
                <a:ln>
                  <a:noFill/>
                </a:ln>
                <a:effectLst/>
              </c:spPr>
              <c:txPr>
                <a:bodyPr rot="0" spcFirstLastPara="0" vertOverflow="ellipsis" vert="horz" wrap="square" lIns="38100" tIns="19050" rIns="38100" bIns="19050" anchor="ctr" anchorCtr="1"/>
                <a:lstStyle/>
                <a:p>
                  <a:pPr>
                    <a:defRPr lang="en-US" sz="1000" b="0" i="0" u="none" strike="noStrike" kern="1200" baseline="0">
                      <a:solidFill>
                        <a:schemeClr val="tx1"/>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numFmt formatCode="@" sourceLinked="0"/>
            <c:spPr>
              <a:noFill/>
              <a:ln>
                <a:noFill/>
              </a:ln>
              <a:effectLst/>
            </c:spPr>
            <c:txPr>
              <a:bodyPr rot="0" spcFirstLastPara="0" vertOverflow="ellipsis" vert="horz" wrap="square" lIns="38100" tIns="19050" rIns="38100" bIns="19050" anchor="ctr" anchorCtr="1"/>
              <a:lstStyle/>
              <a:p>
                <a:pPr>
                  <a:defRPr lang="en-US" sz="1000" b="0" i="0" u="none" strike="noStrike" kern="1200" baseline="0">
                    <a:solidFill>
                      <a:schemeClr val="tx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Sheet1!$B$3:$B$7</c:f>
              <c:strCache>
                <c:ptCount val="5"/>
                <c:pt idx="0">
                  <c:v>2017-18</c:v>
                </c:pt>
                <c:pt idx="1">
                  <c:v>2018-19</c:v>
                </c:pt>
                <c:pt idx="2">
                  <c:v>2019-20</c:v>
                </c:pt>
                <c:pt idx="3">
                  <c:v>2020-21</c:v>
                </c:pt>
                <c:pt idx="4">
                  <c:v>2021-22</c:v>
                </c:pt>
              </c:strCache>
            </c:strRef>
          </c:cat>
          <c:val>
            <c:numRef>
              <c:f>Sheet1!$D$3:$D$7</c:f>
              <c:numCache>
                <c:formatCode>General</c:formatCode>
                <c:ptCount val="5"/>
                <c:pt idx="0">
                  <c:v>62</c:v>
                </c:pt>
                <c:pt idx="1">
                  <c:v>38</c:v>
                </c:pt>
                <c:pt idx="2">
                  <c:v>38</c:v>
                </c:pt>
                <c:pt idx="3">
                  <c:v>43</c:v>
                </c:pt>
                <c:pt idx="4">
                  <c:v>41</c:v>
                </c:pt>
              </c:numCache>
            </c:numRef>
          </c:val>
          <c:extLst>
            <c:ext xmlns:c15="http://schemas.microsoft.com/office/drawing/2012/chart" uri="{02D57815-91ED-43cb-92C2-25804820EDAC}">
              <c15:filteredSeriesTitle>
                <c15:tx>
                  <c:strRef>
                    <c:extLst>
                      <c:ext uri="{02D57815-91ED-43cb-92C2-25804820EDAC}">
                        <c15:formulaRef>
                          <c15:sqref>Demand </c15:sqref>
                        </c15:formulaRef>
                      </c:ext>
                    </c:extLst>
                    <c:strCache>
                      <c:ptCount val="1"/>
                      <c:pt idx="0">
                        <c:v>Demand </c:v>
                      </c:pt>
                    </c:strCache>
                  </c:strRef>
                </c15:tx>
              </c15:filteredSeriesTitle>
            </c:ext>
          </c:extLst>
        </c:ser>
        <c:dLbls>
          <c:showLegendKey val="0"/>
          <c:showVal val="0"/>
          <c:showCatName val="0"/>
          <c:showSerName val="0"/>
          <c:showPercent val="0"/>
          <c:showBubbleSize val="0"/>
        </c:dLbls>
        <c:gapWidth val="150"/>
        <c:overlap val="100"/>
        <c:axId val="221378816"/>
        <c:axId val="221253632"/>
      </c:barChart>
      <c:catAx>
        <c:axId val="221378816"/>
        <c:scaling>
          <c:orientation val="minMax"/>
        </c:scaling>
        <c:delete val="0"/>
        <c:axPos val="b"/>
        <c:numFmt formatCode="@" sourceLinked="0"/>
        <c:majorTickMark val="out"/>
        <c:minorTickMark val="none"/>
        <c:tickLblPos val="nextTo"/>
        <c:txPr>
          <a:bodyPr rot="-60000000" spcFirstLastPara="0" vertOverflow="ellipsis" vert="horz" wrap="square" anchor="ctr" anchorCtr="1"/>
          <a:lstStyle/>
          <a:p>
            <a:pPr>
              <a:defRPr lang="en-US" sz="1000" b="0" i="0" u="none" strike="noStrike" kern="1200" baseline="0">
                <a:solidFill>
                  <a:schemeClr val="tx1"/>
                </a:solidFill>
                <a:latin typeface="+mn-lt"/>
                <a:ea typeface="+mn-ea"/>
                <a:cs typeface="+mn-cs"/>
              </a:defRPr>
            </a:pPr>
          </a:p>
        </c:txPr>
        <c:crossAx val="221253632"/>
        <c:crosses val="autoZero"/>
        <c:auto val="1"/>
        <c:lblAlgn val="ctr"/>
        <c:lblOffset val="100"/>
        <c:noMultiLvlLbl val="0"/>
      </c:catAx>
      <c:valAx>
        <c:axId val="221253632"/>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en-US" sz="1000" b="0" i="0" u="none" strike="noStrike" kern="1200" baseline="0">
                <a:solidFill>
                  <a:schemeClr val="tx1"/>
                </a:solidFill>
                <a:latin typeface="+mn-lt"/>
                <a:ea typeface="+mn-ea"/>
                <a:cs typeface="+mn-cs"/>
              </a:defRPr>
            </a:pPr>
          </a:p>
        </c:txPr>
        <c:crossAx val="221378816"/>
        <c:crosses val="autoZero"/>
        <c:crossBetween val="between"/>
      </c:valAx>
    </c:plotArea>
    <c:legend>
      <c:legendPos val="r"/>
      <c:legendEntry>
        <c:idx val="0"/>
        <c:delete val="1"/>
      </c:legendEntry>
      <c:layout/>
      <c:overlay val="0"/>
      <c:txPr>
        <a:bodyPr rot="0" spcFirstLastPara="0" vertOverflow="ellipsis" vert="horz" wrap="square" anchor="ctr" anchorCtr="1"/>
        <a:lstStyle/>
        <a:p>
          <a:pPr>
            <a:defRPr lang="en-US" sz="1000" b="0" i="0" u="none" strike="noStrike" kern="1200" baseline="0">
              <a:solidFill>
                <a:schemeClr val="tx1"/>
              </a:solidFill>
              <a:latin typeface="+mn-lt"/>
              <a:ea typeface="+mn-ea"/>
              <a:cs typeface="+mn-cs"/>
            </a:defRPr>
          </a:pPr>
        </a:p>
      </c:txPr>
    </c:legend>
    <c:plotVisOnly val="1"/>
    <c:dispBlanksAs val="gap"/>
    <c:showDLblsOverMax val="0"/>
  </c:chart>
  <c:spPr>
    <a:ln>
      <a:solidFill>
        <a:srgbClr val="FF0000"/>
      </a:solidFill>
    </a:ln>
  </c:spPr>
  <c:txPr>
    <a:bodyPr/>
    <a:lstStyle/>
    <a:p>
      <a:pPr>
        <a:defRPr lang="en-US"/>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400" b="0" i="0" u="none" strike="noStrike" kern="1200" spc="0" baseline="0">
                <a:solidFill>
                  <a:schemeClr val="tx1">
                    <a:lumMod val="65000"/>
                    <a:lumOff val="35000"/>
                  </a:schemeClr>
                </a:solidFill>
                <a:latin typeface="+mn-lt"/>
                <a:ea typeface="+mn-ea"/>
                <a:cs typeface="+mn-cs"/>
              </a:defRPr>
            </a:pPr>
            <a:r>
              <a:rPr lang="en-IN" b="1"/>
              <a:t>Placements</a:t>
            </a:r>
            <a:endParaRPr lang="en-IN" b="1"/>
          </a:p>
        </c:rich>
      </c:tx>
      <c:layout/>
      <c:overlay val="0"/>
      <c:spPr>
        <a:noFill/>
        <a:ln>
          <a:noFill/>
        </a:ln>
        <a:effectLst/>
      </c:spPr>
    </c:title>
    <c:autoTitleDeleted val="0"/>
    <c:plotArea>
      <c:layout/>
      <c:barChart>
        <c:barDir val="col"/>
        <c:grouping val="clustered"/>
        <c:varyColors val="0"/>
        <c:ser>
          <c:idx val="0"/>
          <c:order val="0"/>
          <c:tx>
            <c:strRef>
              <c:f>'[New XLS Worksheet.xls]Sheet1'!$B$1</c:f>
              <c:strCache>
                <c:ptCount val="1"/>
                <c:pt idx="0">
                  <c:v>Placements</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'[New XLS Worksheet.xls]Sheet1'!$A$2:$A$6</c:f>
              <c:strCache>
                <c:ptCount val="5"/>
                <c:pt idx="0">
                  <c:v>2017-18</c:v>
                </c:pt>
                <c:pt idx="1">
                  <c:v>2018-19</c:v>
                </c:pt>
                <c:pt idx="2">
                  <c:v>2019-20</c:v>
                </c:pt>
                <c:pt idx="3">
                  <c:v>2020-21</c:v>
                </c:pt>
                <c:pt idx="4">
                  <c:v>2021-22</c:v>
                </c:pt>
              </c:strCache>
            </c:strRef>
          </c:cat>
          <c:val>
            <c:numRef>
              <c:f>'[New XLS Worksheet.xls]Sheet1'!$B$2:$B$6</c:f>
              <c:numCache>
                <c:formatCode>General</c:formatCode>
                <c:ptCount val="5"/>
                <c:pt idx="0">
                  <c:v>11</c:v>
                </c:pt>
                <c:pt idx="1">
                  <c:v>27</c:v>
                </c:pt>
                <c:pt idx="2">
                  <c:v>33</c:v>
                </c:pt>
                <c:pt idx="3">
                  <c:v>35</c:v>
                </c:pt>
                <c:pt idx="4">
                  <c:v>31</c:v>
                </c:pt>
              </c:numCache>
            </c:numRef>
          </c:val>
        </c:ser>
        <c:dLbls>
          <c:showLegendKey val="0"/>
          <c:showVal val="1"/>
          <c:showCatName val="0"/>
          <c:showSerName val="0"/>
          <c:showPercent val="0"/>
          <c:showBubbleSize val="0"/>
        </c:dLbls>
        <c:gapWidth val="219"/>
        <c:overlap val="-27"/>
        <c:axId val="180285824"/>
        <c:axId val="180288512"/>
      </c:barChart>
      <c:catAx>
        <c:axId val="18028582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180288512"/>
        <c:crosses val="autoZero"/>
        <c:auto val="1"/>
        <c:lblAlgn val="ctr"/>
        <c:lblOffset val="100"/>
        <c:noMultiLvlLbl val="0"/>
      </c:catAx>
      <c:valAx>
        <c:axId val="180288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180285824"/>
        <c:crosses val="autoZero"/>
        <c:crossBetween val="between"/>
      </c:valAx>
      <c:spPr>
        <a:noFill/>
        <a:ln>
          <a:noFill/>
        </a:ln>
        <a:effectLst/>
      </c:spPr>
    </c:plotArea>
    <c:legend>
      <c:legendPos val="r"/>
      <c:layout/>
      <c:overlay val="0"/>
      <c:spPr>
        <a:noFill/>
        <a:ln>
          <a:noFill/>
        </a:ln>
        <a:effectLst/>
      </c:spPr>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rgbClr val="FF0000"/>
      </a:solidFill>
      <a:round/>
    </a:ln>
    <a:effectLst/>
  </c:spPr>
  <c:txPr>
    <a:bodyPr/>
    <a:lstStyle/>
    <a:p>
      <a:pPr>
        <a:defRPr lang="en-US"/>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r>
              <a:rPr lang="en-IN" b="1" u="sng">
                <a:effectLst>
                  <a:outerShdw blurRad="38100" dist="38100" dir="2700000" algn="tl">
                    <a:srgbClr val="000000">
                      <a:alpha val="43137"/>
                    </a:srgbClr>
                  </a:outerShdw>
                </a:effectLst>
              </a:rPr>
              <a:t>II Sem</a:t>
            </a:r>
            <a:r>
              <a:rPr lang="en-IN" b="1" u="sng" baseline="0">
                <a:effectLst>
                  <a:outerShdw blurRad="38100" dist="38100" dir="2700000" algn="tl">
                    <a:srgbClr val="000000">
                      <a:alpha val="43137"/>
                    </a:srgbClr>
                  </a:outerShdw>
                </a:effectLst>
              </a:rPr>
              <a:t>  (2020-22)</a:t>
            </a:r>
            <a:r>
              <a:rPr lang="en-IN" b="1" u="sng">
                <a:effectLst>
                  <a:outerShdw blurRad="38100" dist="38100" dir="2700000" algn="tl">
                    <a:srgbClr val="000000">
                      <a:alpha val="43137"/>
                    </a:srgbClr>
                  </a:outerShdw>
                </a:effectLst>
              </a:rPr>
              <a:t>  </a:t>
            </a:r>
            <a:endParaRPr lang="en-IN" b="1" u="sng">
              <a:effectLst>
                <a:outerShdw blurRad="38100" dist="38100" dir="2700000" algn="tl">
                  <a:srgbClr val="000000">
                    <a:alpha val="43137"/>
                  </a:srgbClr>
                </a:outerShdw>
              </a:effectLst>
            </a:endParaRPr>
          </a:p>
        </c:rich>
      </c:tx>
      <c:layout/>
      <c:overlay val="0"/>
      <c:spPr>
        <a:noFill/>
        <a:ln>
          <a:noFill/>
        </a:ln>
        <a:effectLst/>
      </c:spPr>
    </c:title>
    <c:autoTitleDeleted val="0"/>
    <c:plotArea>
      <c:layout/>
      <c:barChart>
        <c:barDir val="col"/>
        <c:grouping val="clustered"/>
        <c:varyColors val="0"/>
        <c:ser>
          <c:idx val="0"/>
          <c:order val="0"/>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'[GRAPHS_2020-22.xlsx]2 Sem'!$D$5:$D$10</c:f>
              <c:strCache>
                <c:ptCount val="6"/>
                <c:pt idx="0">
                  <c:v>COMPLEX ANALYSIS</c:v>
                </c:pt>
                <c:pt idx="1">
                  <c:v>PARTIAL DIFFERENTIAL EQUATIONS &amp; INTEGRAL TRANSFORMS</c:v>
                </c:pt>
                <c:pt idx="2">
                  <c:v>STATISTICS &amp; DISTRIBUTION THEORY</c:v>
                </c:pt>
                <c:pt idx="3">
                  <c:v>ELEMENTS ELASTICITY AND FLUID DYNAMICS</c:v>
                </c:pt>
                <c:pt idx="4">
                  <c:v>NUMERICAL ANALYSIS</c:v>
                </c:pt>
                <c:pt idx="5">
                  <c:v>COMPREHENSIVE VIVA -VOCE</c:v>
                </c:pt>
              </c:strCache>
            </c:strRef>
          </c:cat>
          <c:val>
            <c:numRef>
              <c:f>'[GRAPHS_2020-22.xlsx]2 Sem'!$E$5:$E$10</c:f>
              <c:numCache>
                <c:formatCode>General</c:formatCode>
                <c:ptCount val="6"/>
                <c:pt idx="0">
                  <c:v>97.96</c:v>
                </c:pt>
                <c:pt idx="1">
                  <c:v>97.96</c:v>
                </c:pt>
                <c:pt idx="2">
                  <c:v>97.96</c:v>
                </c:pt>
                <c:pt idx="3">
                  <c:v>95.92</c:v>
                </c:pt>
                <c:pt idx="4">
                  <c:v>93.88</c:v>
                </c:pt>
                <c:pt idx="5">
                  <c:v>100</c:v>
                </c:pt>
              </c:numCache>
            </c:numRef>
          </c:val>
        </c:ser>
        <c:dLbls>
          <c:showLegendKey val="0"/>
          <c:showVal val="0"/>
          <c:showCatName val="0"/>
          <c:showSerName val="0"/>
          <c:showPercent val="0"/>
          <c:showBubbleSize val="0"/>
        </c:dLbls>
        <c:gapWidth val="219"/>
        <c:overlap val="-27"/>
        <c:axId val="139410048"/>
        <c:axId val="139415936"/>
      </c:barChart>
      <c:catAx>
        <c:axId val="139410048"/>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p>
        </c:txPr>
        <c:crossAx val="139415936"/>
        <c:crosses val="autoZero"/>
        <c:auto val="1"/>
        <c:lblAlgn val="ctr"/>
        <c:lblOffset val="100"/>
        <c:noMultiLvlLbl val="0"/>
      </c:catAx>
      <c:valAx>
        <c:axId val="139415936"/>
        <c:scaling>
          <c:orientation val="minMax"/>
          <c:max val="100"/>
          <c:min val="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p>
        </c:txPr>
        <c:crossAx val="139410048"/>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FF0000"/>
      </a:solidFill>
      <a:prstDash val="solid"/>
      <a:round/>
    </a:ln>
    <a:effectLst/>
  </c:spPr>
  <c:txPr>
    <a:bodyPr/>
    <a:lstStyle/>
    <a:p>
      <a:pPr>
        <a:defRPr lang="en-US" b="1">
          <a:effectLst>
            <a:outerShdw blurRad="38100" dist="38100" dir="2700000" algn="tl">
              <a:srgbClr val="000000">
                <a:alpha val="43137"/>
              </a:srgbClr>
            </a:outerShdw>
          </a:effectLs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lumMod val="65000"/>
                    <a:lumOff val="35000"/>
                  </a:schemeClr>
                </a:solidFill>
                <a:latin typeface="+mn-lt"/>
                <a:ea typeface="+mn-ea"/>
                <a:cs typeface="+mn-cs"/>
              </a:defRPr>
            </a:pPr>
            <a:r>
              <a:rPr lang="en-US" b="1" u="sng"/>
              <a:t>III Sem  (2020-22)</a:t>
            </a:r>
            <a:endParaRPr lang="en-US" b="1" u="sng"/>
          </a:p>
        </c:rich>
      </c:tx>
      <c:layout/>
      <c:overlay val="0"/>
      <c:spPr>
        <a:noFill/>
        <a:ln>
          <a:noFill/>
        </a:ln>
        <a:effectLst/>
      </c:spPr>
    </c:title>
    <c:autoTitleDeleted val="0"/>
    <c:plotArea>
      <c:layout/>
      <c:barChart>
        <c:barDir val="col"/>
        <c:grouping val="clustered"/>
        <c:varyColors val="0"/>
        <c:ser>
          <c:idx val="0"/>
          <c:order val="0"/>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'[GRAPHS_2020-22.xlsx]3 Sem'!$D$5:$D$12</c:f>
              <c:strCache>
                <c:ptCount val="8"/>
                <c:pt idx="0">
                  <c:v>MEASURE THEORY</c:v>
                </c:pt>
                <c:pt idx="1">
                  <c:v>PROGRAMMING IN PYTHON</c:v>
                </c:pt>
                <c:pt idx="2">
                  <c:v>TECHNIQUES OF APPLIED MATHEMATICS</c:v>
                </c:pt>
                <c:pt idx="3">
                  <c:v>BOUNDARY VALUE PROBLEMS - I</c:v>
                </c:pt>
                <c:pt idx="4">
                  <c:v>OPTIMIZATION TECHNIQUES - I</c:v>
                </c:pt>
                <c:pt idx="5">
                  <c:v>RELATIVITY AND COSMOLOGY -I</c:v>
                </c:pt>
                <c:pt idx="6">
                  <c:v>MOOCS</c:v>
                </c:pt>
                <c:pt idx="7">
                  <c:v>PYTHON PROGRAMMING LAB</c:v>
                </c:pt>
              </c:strCache>
            </c:strRef>
          </c:cat>
          <c:val>
            <c:numRef>
              <c:f>'[GRAPHS_2020-22.xlsx]3 Sem'!$E$5:$E$12</c:f>
              <c:numCache>
                <c:formatCode>General</c:formatCode>
                <c:ptCount val="8"/>
                <c:pt idx="0">
                  <c:v>93.33</c:v>
                </c:pt>
                <c:pt idx="1">
                  <c:v>95.56</c:v>
                </c:pt>
                <c:pt idx="2">
                  <c:v>95.56</c:v>
                </c:pt>
                <c:pt idx="3">
                  <c:v>96.88</c:v>
                </c:pt>
                <c:pt idx="4">
                  <c:v>96.3</c:v>
                </c:pt>
                <c:pt idx="5">
                  <c:v>100</c:v>
                </c:pt>
                <c:pt idx="6">
                  <c:v>93.75</c:v>
                </c:pt>
                <c:pt idx="7">
                  <c:v>97.92</c:v>
                </c:pt>
              </c:numCache>
            </c:numRef>
          </c:val>
        </c:ser>
        <c:dLbls>
          <c:showLegendKey val="0"/>
          <c:showVal val="0"/>
          <c:showCatName val="0"/>
          <c:showSerName val="0"/>
          <c:showPercent val="0"/>
          <c:showBubbleSize val="0"/>
        </c:dLbls>
        <c:gapWidth val="219"/>
        <c:overlap val="-27"/>
        <c:axId val="139448704"/>
        <c:axId val="139450240"/>
      </c:barChart>
      <c:catAx>
        <c:axId val="13944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39450240"/>
        <c:crosses val="autoZero"/>
        <c:auto val="1"/>
        <c:lblAlgn val="ctr"/>
        <c:lblOffset val="100"/>
        <c:noMultiLvlLbl val="0"/>
      </c:catAx>
      <c:valAx>
        <c:axId val="139450240"/>
        <c:scaling>
          <c:orientation val="minMax"/>
          <c:max val="100"/>
          <c:min val="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39448704"/>
        <c:crosses val="autoZero"/>
        <c:crossBetween val="between"/>
        <c:majorUnit val="10"/>
      </c:valAx>
      <c:spPr>
        <a:noFill/>
        <a:ln>
          <a:noFill/>
        </a:ln>
        <a:effectLst/>
      </c:spPr>
    </c:plotArea>
    <c:plotVisOnly val="1"/>
    <c:dispBlanksAs val="gap"/>
    <c:showDLblsOverMax val="0"/>
  </c:chart>
  <c:spPr>
    <a:solidFill>
      <a:schemeClr val="bg1"/>
    </a:solidFill>
    <a:ln w="9525" cap="flat" cmpd="sng" algn="ctr">
      <a:solidFill>
        <a:srgbClr val="FF0000"/>
      </a:solidFill>
      <a:prstDash val="solid"/>
      <a:round/>
    </a:ln>
    <a:effectLst/>
  </c:spPr>
  <c:txPr>
    <a:bodyPr/>
    <a:lstStyle/>
    <a:p>
      <a:pPr>
        <a:defRPr lang="en-US" b="1"/>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lumMod val="65000"/>
                    <a:lumOff val="35000"/>
                  </a:schemeClr>
                </a:solidFill>
                <a:latin typeface="+mn-lt"/>
                <a:ea typeface="+mn-ea"/>
                <a:cs typeface="+mn-cs"/>
              </a:defRPr>
            </a:pPr>
            <a:r>
              <a:rPr lang="en-IN" b="1" u="sng"/>
              <a:t>IV Sem  (2020-22)</a:t>
            </a:r>
            <a:endParaRPr lang="en-IN" b="1" u="sng"/>
          </a:p>
        </c:rich>
      </c:tx>
      <c:layout/>
      <c:overlay val="0"/>
      <c:spPr>
        <a:noFill/>
        <a:ln>
          <a:noFill/>
        </a:ln>
        <a:effectLst/>
      </c:spPr>
    </c:title>
    <c:autoTitleDeleted val="0"/>
    <c:plotArea>
      <c:layout/>
      <c:barChart>
        <c:barDir val="col"/>
        <c:grouping val="clustered"/>
        <c:varyColors val="0"/>
        <c:ser>
          <c:idx val="0"/>
          <c:order val="0"/>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'[GRAPHS_2020-22.xlsx]4 Sem'!$D$5:$D$11</c:f>
              <c:strCache>
                <c:ptCount val="7"/>
                <c:pt idx="0">
                  <c:v>FUNCTIONAL ANALYSIS</c:v>
                </c:pt>
                <c:pt idx="1">
                  <c:v>THEORY OF AUTOMATA AND FORMAL LANGUAGES</c:v>
                </c:pt>
                <c:pt idx="2">
                  <c:v>BOUNDARY VALUE PROBLEMS - II</c:v>
                </c:pt>
                <c:pt idx="3">
                  <c:v>OPTIMIZATION TECHNIQUES - II</c:v>
                </c:pt>
                <c:pt idx="4">
                  <c:v>RELATIVITY AND COSMOLOGY -II</c:v>
                </c:pt>
                <c:pt idx="5">
                  <c:v>MOOCS</c:v>
                </c:pt>
                <c:pt idx="6">
                  <c:v>PROJECT WORK</c:v>
                </c:pt>
              </c:strCache>
            </c:strRef>
          </c:cat>
          <c:val>
            <c:numRef>
              <c:f>'[GRAPHS_2020-22.xlsx]4 Sem'!$E$5:$E$11</c:f>
              <c:numCache>
                <c:formatCode>General</c:formatCode>
                <c:ptCount val="7"/>
                <c:pt idx="0">
                  <c:v>79.07</c:v>
                </c:pt>
                <c:pt idx="1">
                  <c:v>100</c:v>
                </c:pt>
                <c:pt idx="2">
                  <c:v>100</c:v>
                </c:pt>
                <c:pt idx="3">
                  <c:v>96</c:v>
                </c:pt>
                <c:pt idx="4">
                  <c:v>100</c:v>
                </c:pt>
                <c:pt idx="5">
                  <c:v>100</c:v>
                </c:pt>
                <c:pt idx="6">
                  <c:v>100</c:v>
                </c:pt>
              </c:numCache>
            </c:numRef>
          </c:val>
        </c:ser>
        <c:dLbls>
          <c:showLegendKey val="0"/>
          <c:showVal val="0"/>
          <c:showCatName val="0"/>
          <c:showSerName val="0"/>
          <c:showPercent val="0"/>
          <c:showBubbleSize val="0"/>
        </c:dLbls>
        <c:gapWidth val="219"/>
        <c:overlap val="-27"/>
        <c:axId val="178071424"/>
        <c:axId val="178072960"/>
      </c:barChart>
      <c:catAx>
        <c:axId val="17807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78072960"/>
        <c:crosses val="autoZero"/>
        <c:auto val="1"/>
        <c:lblAlgn val="ctr"/>
        <c:lblOffset val="100"/>
        <c:noMultiLvlLbl val="0"/>
      </c:catAx>
      <c:valAx>
        <c:axId val="178072960"/>
        <c:scaling>
          <c:orientation val="minMax"/>
          <c:max val="100"/>
          <c:min val="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78071424"/>
        <c:crosses val="autoZero"/>
        <c:crossBetween val="between"/>
        <c:majorUnit val="10"/>
        <c:minorUnit val="0.2"/>
      </c:valAx>
      <c:spPr>
        <a:noFill/>
        <a:ln>
          <a:noFill/>
        </a:ln>
        <a:effectLst/>
      </c:spPr>
    </c:plotArea>
    <c:plotVisOnly val="1"/>
    <c:dispBlanksAs val="gap"/>
    <c:showDLblsOverMax val="0"/>
  </c:chart>
  <c:spPr>
    <a:solidFill>
      <a:schemeClr val="bg1"/>
    </a:solidFill>
    <a:ln w="9525" cap="flat" cmpd="sng" algn="ctr">
      <a:solidFill>
        <a:srgbClr val="FF0000"/>
      </a:solidFill>
      <a:prstDash val="solid"/>
      <a:round/>
    </a:ln>
    <a:effectLst/>
  </c:spPr>
  <c:txPr>
    <a:bodyPr/>
    <a:lstStyle/>
    <a:p>
      <a:pPr>
        <a:defRPr lang="en-US" b="1"/>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lumMod val="65000"/>
                    <a:lumOff val="35000"/>
                  </a:schemeClr>
                </a:solidFill>
                <a:latin typeface="+mn-lt"/>
                <a:ea typeface="+mn-ea"/>
                <a:cs typeface="+mn-cs"/>
              </a:defRPr>
            </a:pPr>
            <a:r>
              <a:rPr lang="en-IN" b="1" u="sng"/>
              <a:t>I Sem  (2021-23)</a:t>
            </a:r>
            <a:endParaRPr lang="en-IN" b="1" u="sng"/>
          </a:p>
        </c:rich>
      </c:tx>
      <c:layout/>
      <c:overlay val="0"/>
      <c:spPr>
        <a:noFill/>
        <a:ln>
          <a:noFill/>
        </a:ln>
        <a:effectLst/>
      </c:spPr>
    </c:title>
    <c:autoTitleDeleted val="0"/>
    <c:plotArea>
      <c:layout/>
      <c:barChart>
        <c:barDir val="col"/>
        <c:grouping val="clustered"/>
        <c:varyColors val="0"/>
        <c:ser>
          <c:idx val="0"/>
          <c:order val="0"/>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'[GRAPHS_2021-23.xlsx]1 Sem'!$D$3:$D$8</c:f>
              <c:strCache>
                <c:ptCount val="6"/>
                <c:pt idx="0">
                  <c:v>REAL ANALYSIS</c:v>
                </c:pt>
                <c:pt idx="1">
                  <c:v>TECHNIQUES OF APPLIED MATHEMATICS - I</c:v>
                </c:pt>
                <c:pt idx="2">
                  <c:v>CLASSICAL MECHANICS</c:v>
                </c:pt>
                <c:pt idx="3">
                  <c:v>DISCRETE MATHEMATICAL STRUCTURES-I</c:v>
                </c:pt>
                <c:pt idx="4">
                  <c:v>PROGRAMMING IN 'C'</c:v>
                </c:pt>
                <c:pt idx="5">
                  <c:v>LAB PRACTICAL - C</c:v>
                </c:pt>
              </c:strCache>
            </c:strRef>
          </c:cat>
          <c:val>
            <c:numRef>
              <c:f>'[GRAPHS_2021-23.xlsx]1 Sem'!$E$3:$E$8</c:f>
              <c:numCache>
                <c:formatCode>0.00</c:formatCode>
                <c:ptCount val="6"/>
                <c:pt idx="0">
                  <c:v>86.96</c:v>
                </c:pt>
                <c:pt idx="1" c:formatCode="General">
                  <c:v>91.3</c:v>
                </c:pt>
                <c:pt idx="2" c:formatCode="General">
                  <c:v>89.13</c:v>
                </c:pt>
                <c:pt idx="3" c:formatCode="General">
                  <c:v>91.3</c:v>
                </c:pt>
                <c:pt idx="4" c:formatCode="General">
                  <c:v>91.3</c:v>
                </c:pt>
                <c:pt idx="5" c:formatCode="General">
                  <c:v>91.3</c:v>
                </c:pt>
              </c:numCache>
            </c:numRef>
          </c:val>
        </c:ser>
        <c:dLbls>
          <c:showLegendKey val="0"/>
          <c:showVal val="0"/>
          <c:showCatName val="0"/>
          <c:showSerName val="0"/>
          <c:showPercent val="0"/>
          <c:showBubbleSize val="0"/>
        </c:dLbls>
        <c:gapWidth val="219"/>
        <c:overlap val="-27"/>
        <c:axId val="178115712"/>
        <c:axId val="178117248"/>
      </c:barChart>
      <c:catAx>
        <c:axId val="17811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78117248"/>
        <c:crosses val="autoZero"/>
        <c:auto val="1"/>
        <c:lblAlgn val="ctr"/>
        <c:lblOffset val="100"/>
        <c:noMultiLvlLbl val="0"/>
      </c:catAx>
      <c:valAx>
        <c:axId val="178117248"/>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78115712"/>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FF0000"/>
      </a:solidFill>
      <a:round/>
    </a:ln>
    <a:effectLst/>
  </c:spPr>
  <c:txPr>
    <a:bodyPr/>
    <a:lstStyle/>
    <a:p>
      <a:pPr>
        <a:defRPr lang="en-US" b="1"/>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lumMod val="65000"/>
                    <a:lumOff val="35000"/>
                  </a:schemeClr>
                </a:solidFill>
                <a:latin typeface="+mn-lt"/>
                <a:ea typeface="+mn-ea"/>
                <a:cs typeface="+mn-cs"/>
              </a:defRPr>
            </a:pPr>
            <a:r>
              <a:rPr lang="en-US" b="1" u="sng"/>
              <a:t>II Sem  (2021-23)</a:t>
            </a:r>
            <a:endParaRPr lang="en-US" b="1" u="sng"/>
          </a:p>
        </c:rich>
      </c:tx>
      <c:layout>
        <c:manualLayout>
          <c:xMode val="edge"/>
          <c:yMode val="edge"/>
          <c:x val="0.440555555555555"/>
          <c:y val="0.0277777777777778"/>
        </c:manualLayout>
      </c:layout>
      <c:overlay val="0"/>
      <c:spPr>
        <a:noFill/>
        <a:ln>
          <a:noFill/>
        </a:ln>
        <a:effectLst/>
      </c:spPr>
    </c:title>
    <c:autoTitleDeleted val="0"/>
    <c:plotArea>
      <c:layout/>
      <c:barChart>
        <c:barDir val="col"/>
        <c:grouping val="clustered"/>
        <c:varyColors val="0"/>
        <c:ser>
          <c:idx val="0"/>
          <c:order val="0"/>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'[GRAPHS_2021-23.xlsx]2 Sem'!$D$3:$D$8</c:f>
              <c:strCache>
                <c:ptCount val="6"/>
                <c:pt idx="0">
                  <c:v>COMPLEX ANALYSIS</c:v>
                </c:pt>
                <c:pt idx="1">
                  <c:v>TECHNIQUES OF APPLIED MATHEMATICS II</c:v>
                </c:pt>
                <c:pt idx="2">
                  <c:v>MATHEMATICAL METHODS </c:v>
                </c:pt>
                <c:pt idx="3">
                  <c:v>ELEMENTS OF ELASTICITY AND FLUID DYNAMICS</c:v>
                </c:pt>
                <c:pt idx="4">
                  <c:v>ADVANCED NUMERICAL ANALYSIS</c:v>
                </c:pt>
                <c:pt idx="5">
                  <c:v> VIVA -VOCE</c:v>
                </c:pt>
              </c:strCache>
            </c:strRef>
          </c:cat>
          <c:val>
            <c:numRef>
              <c:f>'[GRAPHS_2021-23.xlsx]2 Sem'!$E$3:$E$8</c:f>
              <c:numCache>
                <c:formatCode>General</c:formatCode>
                <c:ptCount val="6"/>
                <c:pt idx="0">
                  <c:v>97.62</c:v>
                </c:pt>
                <c:pt idx="1">
                  <c:v>97.62</c:v>
                </c:pt>
                <c:pt idx="2">
                  <c:v>95.24</c:v>
                </c:pt>
                <c:pt idx="3">
                  <c:v>97.62</c:v>
                </c:pt>
                <c:pt idx="4">
                  <c:v>88.1</c:v>
                </c:pt>
                <c:pt idx="5">
                  <c:v>100</c:v>
                </c:pt>
              </c:numCache>
            </c:numRef>
          </c:val>
        </c:ser>
        <c:dLbls>
          <c:showLegendKey val="0"/>
          <c:showVal val="0"/>
          <c:showCatName val="0"/>
          <c:showSerName val="0"/>
          <c:showPercent val="0"/>
          <c:showBubbleSize val="0"/>
        </c:dLbls>
        <c:gapWidth val="219"/>
        <c:overlap val="-27"/>
        <c:axId val="139475584"/>
        <c:axId val="139481472"/>
      </c:barChart>
      <c:catAx>
        <c:axId val="13947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39481472"/>
        <c:crosses val="autoZero"/>
        <c:auto val="1"/>
        <c:lblAlgn val="ctr"/>
        <c:lblOffset val="100"/>
        <c:noMultiLvlLbl val="0"/>
      </c:catAx>
      <c:valAx>
        <c:axId val="139481472"/>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39475584"/>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FF0000"/>
      </a:solidFill>
      <a:round/>
    </a:ln>
    <a:effectLst/>
  </c:spPr>
  <c:txPr>
    <a:bodyPr/>
    <a:lstStyle/>
    <a:p>
      <a:pPr>
        <a:defRPr lang="en-US" b="1"/>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lumMod val="65000"/>
                    <a:lumOff val="35000"/>
                  </a:schemeClr>
                </a:solidFill>
                <a:latin typeface="+mn-lt"/>
                <a:ea typeface="+mn-ea"/>
                <a:cs typeface="+mn-cs"/>
              </a:defRPr>
            </a:pPr>
            <a:r>
              <a:rPr lang="en-US" b="1" u="sng"/>
              <a:t>III Sem  (2021-23)</a:t>
            </a:r>
            <a:endParaRPr lang="en-US" b="1" u="sng"/>
          </a:p>
        </c:rich>
      </c:tx>
      <c:layout/>
      <c:overlay val="0"/>
      <c:spPr>
        <a:noFill/>
        <a:ln>
          <a:noFill/>
        </a:ln>
        <a:effectLst/>
      </c:spPr>
    </c:title>
    <c:autoTitleDeleted val="0"/>
    <c:plotArea>
      <c:layout/>
      <c:barChart>
        <c:barDir val="col"/>
        <c:grouping val="clustered"/>
        <c:varyColors val="0"/>
        <c:ser>
          <c:idx val="0"/>
          <c:order val="0"/>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'[GRAPHS_2021-23.xlsx]3 Sem'!$D$3:$D$10</c:f>
              <c:strCache>
                <c:ptCount val="8"/>
                <c:pt idx="0">
                  <c:v>MEASURE THEORY</c:v>
                </c:pt>
                <c:pt idx="1">
                  <c:v>TECHNIQUES OF APPLIED MATHEMATICS - III</c:v>
                </c:pt>
                <c:pt idx="2">
                  <c:v>PROGRAMMING LANGUAGE - C ++</c:v>
                </c:pt>
                <c:pt idx="3">
                  <c:v>BOUNDARY VALUE PROBLEMS - I</c:v>
                </c:pt>
                <c:pt idx="4">
                  <c:v>OPTIMIZATION TECHNIQUES - I</c:v>
                </c:pt>
                <c:pt idx="5">
                  <c:v>RELATIVITY AND COSMOLOGY -I</c:v>
                </c:pt>
                <c:pt idx="6">
                  <c:v>LAB IN 'C++' LANGUAGE</c:v>
                </c:pt>
                <c:pt idx="7">
                  <c:v>MOOCS</c:v>
                </c:pt>
              </c:strCache>
            </c:strRef>
          </c:cat>
          <c:val>
            <c:numRef>
              <c:f>'[GRAPHS_2021-23.xlsx]3 Sem'!$E$3:$E$10</c:f>
              <c:numCache>
                <c:formatCode>General</c:formatCode>
                <c:ptCount val="8"/>
                <c:pt idx="0">
                  <c:v>97.56</c:v>
                </c:pt>
                <c:pt idx="1">
                  <c:v>92.68</c:v>
                </c:pt>
                <c:pt idx="2">
                  <c:v>100</c:v>
                </c:pt>
                <c:pt idx="3">
                  <c:v>100</c:v>
                </c:pt>
                <c:pt idx="4">
                  <c:v>100</c:v>
                </c:pt>
                <c:pt idx="5">
                  <c:v>100</c:v>
                </c:pt>
                <c:pt idx="6">
                  <c:v>100</c:v>
                </c:pt>
                <c:pt idx="7">
                  <c:v>100</c:v>
                </c:pt>
              </c:numCache>
            </c:numRef>
          </c:val>
        </c:ser>
        <c:dLbls>
          <c:showLegendKey val="0"/>
          <c:showVal val="1"/>
          <c:showCatName val="0"/>
          <c:showSerName val="0"/>
          <c:showPercent val="0"/>
          <c:showBubbleSize val="0"/>
        </c:dLbls>
        <c:gapWidth val="219"/>
        <c:overlap val="-27"/>
        <c:axId val="139504640"/>
        <c:axId val="180492160"/>
      </c:barChart>
      <c:catAx>
        <c:axId val="13950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80492160"/>
        <c:crosses val="autoZero"/>
        <c:auto val="1"/>
        <c:lblAlgn val="ctr"/>
        <c:lblOffset val="100"/>
        <c:noMultiLvlLbl val="0"/>
      </c:catAx>
      <c:valAx>
        <c:axId val="180492160"/>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39504640"/>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FF0000"/>
      </a:solidFill>
      <a:round/>
    </a:ln>
    <a:effectLst/>
  </c:spPr>
  <c:txPr>
    <a:bodyPr/>
    <a:lstStyle/>
    <a:p>
      <a:pPr>
        <a:defRPr lang="en-US" b="1"/>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lumMod val="65000"/>
                    <a:lumOff val="35000"/>
                  </a:schemeClr>
                </a:solidFill>
                <a:latin typeface="+mn-lt"/>
                <a:ea typeface="+mn-ea"/>
                <a:cs typeface="+mn-cs"/>
              </a:defRPr>
            </a:pPr>
            <a:r>
              <a:rPr lang="en-IN" b="1" u="sng"/>
              <a:t>IV</a:t>
            </a:r>
            <a:r>
              <a:rPr lang="en-IN" b="1" u="sng" baseline="0"/>
              <a:t> Sem  (2021-23)</a:t>
            </a:r>
            <a:endParaRPr lang="en-IN" b="1" u="sng"/>
          </a:p>
        </c:rich>
      </c:tx>
      <c:layout/>
      <c:overlay val="0"/>
      <c:spPr>
        <a:noFill/>
        <a:ln>
          <a:noFill/>
        </a:ln>
        <a:effectLst/>
      </c:spPr>
    </c:title>
    <c:autoTitleDeleted val="0"/>
    <c:plotArea>
      <c:layout/>
      <c:barChart>
        <c:barDir val="col"/>
        <c:grouping val="clustered"/>
        <c:varyColors val="0"/>
        <c:ser>
          <c:idx val="0"/>
          <c:order val="0"/>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'[GRAPHS_2021-23.xlsx]4 Sem'!$D$3:$D$11</c:f>
              <c:strCache>
                <c:ptCount val="9"/>
                <c:pt idx="0">
                  <c:v>FUNCTIONAL ANALYSIS</c:v>
                </c:pt>
                <c:pt idx="1">
                  <c:v>STATISTICAL METHODS</c:v>
                </c:pt>
                <c:pt idx="2">
                  <c:v>THEORY OF AUTOMATA &amp; FORMAL LANGUAGES</c:v>
                </c:pt>
                <c:pt idx="3">
                  <c:v>BOUNDARY VALUE PROBLEMS - II</c:v>
                </c:pt>
                <c:pt idx="4">
                  <c:v>OPTIMIZATION TECHNIQUES - II</c:v>
                </c:pt>
                <c:pt idx="5">
                  <c:v>RELITIVITY AND COSMOLOGY - II</c:v>
                </c:pt>
                <c:pt idx="6">
                  <c:v>VIVA-VOCE</c:v>
                </c:pt>
                <c:pt idx="7">
                  <c:v>PROJECT WORK</c:v>
                </c:pt>
                <c:pt idx="8">
                  <c:v>MOOCs</c:v>
                </c:pt>
              </c:strCache>
            </c:strRef>
          </c:cat>
          <c:val>
            <c:numRef>
              <c:f>'[GRAPHS_2021-23.xlsx]4 Sem'!$E$3:$E$11</c:f>
              <c:numCache>
                <c:formatCode>General</c:formatCode>
                <c:ptCount val="9"/>
                <c:pt idx="0">
                  <c:v>90.24</c:v>
                </c:pt>
                <c:pt idx="1">
                  <c:v>90.24</c:v>
                </c:pt>
                <c:pt idx="2">
                  <c:v>97.56</c:v>
                </c:pt>
                <c:pt idx="3">
                  <c:v>100</c:v>
                </c:pt>
                <c:pt idx="4">
                  <c:v>92.86</c:v>
                </c:pt>
                <c:pt idx="5">
                  <c:v>100</c:v>
                </c:pt>
                <c:pt idx="6">
                  <c:v>100</c:v>
                </c:pt>
                <c:pt idx="7">
                  <c:v>100</c:v>
                </c:pt>
                <c:pt idx="8">
                  <c:v>100</c:v>
                </c:pt>
              </c:numCache>
            </c:numRef>
          </c:val>
        </c:ser>
        <c:dLbls>
          <c:showLegendKey val="0"/>
          <c:showVal val="1"/>
          <c:showCatName val="0"/>
          <c:showSerName val="0"/>
          <c:showPercent val="0"/>
          <c:showBubbleSize val="0"/>
        </c:dLbls>
        <c:gapWidth val="219"/>
        <c:overlap val="-27"/>
        <c:axId val="144806656"/>
        <c:axId val="144809344"/>
      </c:barChart>
      <c:catAx>
        <c:axId val="14480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44809344"/>
        <c:crosses val="autoZero"/>
        <c:auto val="1"/>
        <c:lblAlgn val="ctr"/>
        <c:lblOffset val="100"/>
        <c:noMultiLvlLbl val="0"/>
      </c:catAx>
      <c:valAx>
        <c:axId val="144809344"/>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p>
        </c:txPr>
        <c:crossAx val="144806656"/>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FF0000"/>
      </a:solidFill>
      <a:round/>
    </a:ln>
    <a:effectLst/>
  </c:spPr>
  <c:txPr>
    <a:bodyPr/>
    <a:lstStyle/>
    <a:p>
      <a:pPr>
        <a:defRPr lang="en-US" b="1"/>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400" b="0" i="0" u="none" strike="noStrike" kern="1200" spc="0" baseline="0">
                <a:solidFill>
                  <a:schemeClr val="tx1">
                    <a:lumMod val="65000"/>
                    <a:lumOff val="35000"/>
                  </a:schemeClr>
                </a:solidFill>
                <a:latin typeface="+mn-lt"/>
                <a:ea typeface="+mn-ea"/>
                <a:cs typeface="+mn-cs"/>
              </a:defRPr>
            </a:pPr>
            <a:r>
              <a:t>PO Attainment Level </a:t>
            </a:r>
            <a:r>
              <a:rPr lang="en-IN" altLang="en-US"/>
              <a:t>2020-2022</a:t>
            </a:r>
            <a:r>
              <a:t>(Average PO Attainment of Applied Mathematics)</a:t>
            </a:r>
          </a:p>
        </c:rich>
      </c:tx>
      <c:layout>
        <c:manualLayout>
          <c:xMode val="edge"/>
          <c:yMode val="edge"/>
          <c:x val="0.17063313818201"/>
          <c:y val="0.0161033015424507"/>
        </c:manualLayout>
      </c:layout>
      <c:overlay val="0"/>
      <c:spPr>
        <a:noFill/>
        <a:ln>
          <a:noFill/>
        </a:ln>
        <a:effectLst/>
      </c:spPr>
    </c:title>
    <c:autoTitleDeleted val="0"/>
    <c:plotArea>
      <c:layout>
        <c:manualLayout>
          <c:layoutTarget val="inner"/>
          <c:xMode val="edge"/>
          <c:yMode val="edge"/>
          <c:x val="0.0728864829396325"/>
          <c:y val="0.189814814814815"/>
          <c:w val="0.821557961504812"/>
          <c:h val="0.702785797608632"/>
        </c:manualLayout>
      </c:layout>
      <c:barChart>
        <c:barDir val="col"/>
        <c:grouping val="clustered"/>
        <c:varyColors val="0"/>
        <c:ser>
          <c:idx val="0"/>
          <c:order val="0"/>
          <c:tx>
            <c:strRef>
              <c:f>'[2nd Excel_1(2020).xlsx]PO Attainment of Program'!$A$35</c:f>
              <c:strCache>
                <c:ptCount val="1"/>
                <c:pt idx="0">
                  <c:v>PO Attainment Level 
(Average PO Attainment of Applied Mathematics)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'[2nd Excel_1(2020).xlsx]PO Attainment of Program'!$B$35:$F$35</c:f>
              <c:numCache>
                <c:formatCode>General</c:formatCode>
                <c:ptCount val="5"/>
                <c:pt idx="0">
                  <c:v>2.92413793103448</c:v>
                </c:pt>
                <c:pt idx="1">
                  <c:v>2.71724137931034</c:v>
                </c:pt>
                <c:pt idx="2">
                  <c:v>2.8551724137931</c:v>
                </c:pt>
                <c:pt idx="3">
                  <c:v>2.84827586206897</c:v>
                </c:pt>
                <c:pt idx="4">
                  <c:v>2.55862068965517</c:v>
                </c:pt>
              </c:numCache>
            </c:numRef>
          </c:val>
        </c:ser>
        <c:dLbls>
          <c:showLegendKey val="0"/>
          <c:showVal val="0"/>
          <c:showCatName val="0"/>
          <c:showSerName val="0"/>
          <c:showPercent val="0"/>
          <c:showBubbleSize val="0"/>
        </c:dLbls>
        <c:gapWidth val="219"/>
        <c:axId val="1497795600"/>
        <c:axId val="1497104192"/>
      </c:barChart>
      <c:dateAx>
        <c:axId val="1497795600"/>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forceAA="0"/>
          <a:lstStyle/>
          <a:p>
            <a:pPr>
              <a:defRPr lang="en-US" sz="900" b="0" i="0" u="none" strike="noStrike" kern="1200" baseline="0">
                <a:solidFill>
                  <a:schemeClr val="tx1">
                    <a:lumMod val="65000"/>
                    <a:lumOff val="35000"/>
                  </a:schemeClr>
                </a:solidFill>
                <a:latin typeface="+mn-lt"/>
                <a:ea typeface="+mn-ea"/>
                <a:cs typeface="+mn-cs"/>
              </a:defRPr>
            </a:pPr>
          </a:p>
        </c:txPr>
        <c:crossAx val="1497104192"/>
        <c:crosses val="autoZero"/>
        <c:auto val="0"/>
        <c:lblAlgn val="ctr"/>
        <c:lblOffset val="100"/>
        <c:baseTimeUnit val="days"/>
      </c:dateAx>
      <c:valAx>
        <c:axId val="1497104192"/>
        <c:scaling>
          <c:orientation val="minMax"/>
          <c:max val="3"/>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1497795600"/>
        <c:crosses val="autoZero"/>
        <c:crossBetween val="between"/>
      </c:valAx>
      <c:spPr>
        <a:noFill/>
        <a:ln w="25400">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10918" cy="34244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5634200" y="0"/>
            <a:ext cx="4310918" cy="342446"/>
          </a:xfrm>
          <a:prstGeom prst="rect">
            <a:avLst/>
          </a:prstGeom>
        </p:spPr>
        <p:txBody>
          <a:bodyPr vert="horz" lIns="91440" tIns="45720" rIns="91440" bIns="45720" rtlCol="0"/>
          <a:lstStyle>
            <a:lvl1pPr algn="r">
              <a:defRPr sz="1200"/>
            </a:lvl1pPr>
          </a:lstStyle>
          <a:p>
            <a:fld id="{F582952D-C861-4E4B-B917-B4FE20CED337}" type="datetimeFigureOut">
              <a:rPr lang="en-IN" smtClean="0"/>
            </a:fld>
            <a:endParaRPr lang="en-IN"/>
          </a:p>
        </p:txBody>
      </p:sp>
      <p:sp>
        <p:nvSpPr>
          <p:cNvPr id="4" name="Footer Placeholder 3"/>
          <p:cNvSpPr>
            <a:spLocks noGrp="1"/>
          </p:cNvSpPr>
          <p:nvPr>
            <p:ph type="ftr" sz="quarter" idx="2"/>
          </p:nvPr>
        </p:nvSpPr>
        <p:spPr>
          <a:xfrm>
            <a:off x="0" y="6514420"/>
            <a:ext cx="4310918" cy="342446"/>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5634200" y="6514420"/>
            <a:ext cx="4310918" cy="342446"/>
          </a:xfrm>
          <a:prstGeom prst="rect">
            <a:avLst/>
          </a:prstGeom>
        </p:spPr>
        <p:txBody>
          <a:bodyPr vert="horz" lIns="91440" tIns="45720" rIns="91440" bIns="45720" rtlCol="0" anchor="b"/>
          <a:lstStyle>
            <a:lvl1pPr algn="r">
              <a:defRPr sz="1200"/>
            </a:lvl1pPr>
          </a:lstStyle>
          <a:p>
            <a:fld id="{547F830B-6092-40DA-9752-D9D52BF6CE48}" type="slidenum">
              <a:rPr lang="en-IN" smtClean="0"/>
            </a:fld>
            <a:endParaRPr lang="en-I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10486" cy="344091"/>
          </a:xfrm>
          <a:prstGeom prst="rect">
            <a:avLst/>
          </a:prstGeom>
        </p:spPr>
        <p:txBody>
          <a:bodyPr vert="horz" lIns="96661" tIns="48331" rIns="96661" bIns="48331" rtlCol="0"/>
          <a:lstStyle>
            <a:lvl1pPr algn="l">
              <a:defRPr sz="1300"/>
            </a:lvl1pPr>
          </a:lstStyle>
          <a:p>
            <a:endParaRPr lang="en-IN"/>
          </a:p>
        </p:txBody>
      </p:sp>
      <p:sp>
        <p:nvSpPr>
          <p:cNvPr id="3" name="Date Placeholder 2"/>
          <p:cNvSpPr>
            <a:spLocks noGrp="1"/>
          </p:cNvSpPr>
          <p:nvPr>
            <p:ph type="dt" idx="1"/>
          </p:nvPr>
        </p:nvSpPr>
        <p:spPr>
          <a:xfrm>
            <a:off x="5634487" y="0"/>
            <a:ext cx="4310486" cy="344091"/>
          </a:xfrm>
          <a:prstGeom prst="rect">
            <a:avLst/>
          </a:prstGeom>
        </p:spPr>
        <p:txBody>
          <a:bodyPr vert="horz" lIns="96661" tIns="48331" rIns="96661" bIns="48331" rtlCol="0"/>
          <a:lstStyle>
            <a:lvl1pPr algn="r">
              <a:defRPr sz="1300"/>
            </a:lvl1pPr>
          </a:lstStyle>
          <a:p>
            <a:fld id="{4D544AE2-62EF-4006-899C-145F890E8CB2}" type="datetimeFigureOut">
              <a:rPr lang="en-IN" smtClean="0"/>
            </a:fld>
            <a:endParaRPr lang="en-IN"/>
          </a:p>
        </p:txBody>
      </p:sp>
      <p:sp>
        <p:nvSpPr>
          <p:cNvPr id="4" name="Slide Image Placeholder 3"/>
          <p:cNvSpPr>
            <a:spLocks noGrp="1" noRot="1" noChangeAspect="1"/>
          </p:cNvSpPr>
          <p:nvPr>
            <p:ph type="sldImg" idx="2"/>
          </p:nvPr>
        </p:nvSpPr>
        <p:spPr>
          <a:xfrm>
            <a:off x="2916238" y="857250"/>
            <a:ext cx="4114800" cy="2314575"/>
          </a:xfrm>
          <a:prstGeom prst="rect">
            <a:avLst/>
          </a:prstGeom>
          <a:noFill/>
          <a:ln w="12700">
            <a:solidFill>
              <a:prstClr val="black"/>
            </a:solidFill>
          </a:ln>
        </p:spPr>
        <p:txBody>
          <a:bodyPr vert="horz" lIns="96661" tIns="48331" rIns="96661" bIns="48331" rtlCol="0" anchor="ctr"/>
          <a:lstStyle/>
          <a:p>
            <a:endParaRPr lang="en-IN"/>
          </a:p>
        </p:txBody>
      </p:sp>
      <p:sp>
        <p:nvSpPr>
          <p:cNvPr id="5" name="Notes Placeholder 4"/>
          <p:cNvSpPr>
            <a:spLocks noGrp="1"/>
          </p:cNvSpPr>
          <p:nvPr>
            <p:ph type="body" sz="quarter" idx="3"/>
          </p:nvPr>
        </p:nvSpPr>
        <p:spPr>
          <a:xfrm>
            <a:off x="994728" y="3300412"/>
            <a:ext cx="7957820" cy="2700338"/>
          </a:xfrm>
          <a:prstGeom prst="rect">
            <a:avLst/>
          </a:prstGeom>
        </p:spPr>
        <p:txBody>
          <a:bodyPr vert="horz" lIns="96661" tIns="48331" rIns="96661" bIns="48331"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6" name="Footer Placeholder 5"/>
          <p:cNvSpPr>
            <a:spLocks noGrp="1"/>
          </p:cNvSpPr>
          <p:nvPr>
            <p:ph type="ftr" sz="quarter" idx="4"/>
          </p:nvPr>
        </p:nvSpPr>
        <p:spPr>
          <a:xfrm>
            <a:off x="0" y="6513911"/>
            <a:ext cx="4310486" cy="344090"/>
          </a:xfrm>
          <a:prstGeom prst="rect">
            <a:avLst/>
          </a:prstGeom>
        </p:spPr>
        <p:txBody>
          <a:bodyPr vert="horz" lIns="96661" tIns="48331" rIns="96661" bIns="48331" rtlCol="0" anchor="b"/>
          <a:lstStyle>
            <a:lvl1pPr algn="l">
              <a:defRPr sz="1300"/>
            </a:lvl1pPr>
          </a:lstStyle>
          <a:p>
            <a:endParaRPr lang="en-IN"/>
          </a:p>
        </p:txBody>
      </p:sp>
      <p:sp>
        <p:nvSpPr>
          <p:cNvPr id="7" name="Slide Number Placeholder 6"/>
          <p:cNvSpPr>
            <a:spLocks noGrp="1"/>
          </p:cNvSpPr>
          <p:nvPr>
            <p:ph type="sldNum" sz="quarter" idx="5"/>
          </p:nvPr>
        </p:nvSpPr>
        <p:spPr>
          <a:xfrm>
            <a:off x="5634487" y="6513911"/>
            <a:ext cx="4310486" cy="344090"/>
          </a:xfrm>
          <a:prstGeom prst="rect">
            <a:avLst/>
          </a:prstGeom>
        </p:spPr>
        <p:txBody>
          <a:bodyPr vert="horz" lIns="96661" tIns="48331" rIns="96661" bIns="48331" rtlCol="0" anchor="b"/>
          <a:lstStyle>
            <a:lvl1pPr algn="r">
              <a:defRPr sz="1300"/>
            </a:lvl1pPr>
          </a:lstStyle>
          <a:p>
            <a:fld id="{D0B81DE4-C114-4336-A486-0A0C03A98D39}" type="slidenum">
              <a:rPr lang="en-IN" smtClean="0"/>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D237B53-9607-484A-B656-97ACDBC5848B}"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237B53-9607-484A-B656-97ACDBC5848B}"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237B53-9607-484A-B656-97ACDBC5848B}"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237B53-9607-484A-B656-97ACDBC5848B}"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D237B53-9607-484A-B656-97ACDBC5848B}"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D237B53-9607-484A-B656-97ACDBC5848B}"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D237B53-9607-484A-B656-97ACDBC5848B}" type="datetimeFigureOut">
              <a:rPr lang="en-IN" smtClean="0"/>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D237B53-9607-484A-B656-97ACDBC5848B}" type="datetimeFigureOut">
              <a:rPr lang="en-IN" smtClean="0"/>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37B53-9607-484A-B656-97ACDBC5848B}" type="datetimeFigureOut">
              <a:rPr lang="en-IN" smtClean="0"/>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D237B53-9607-484A-B656-97ACDBC5848B}"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D237B53-9607-484A-B656-97ACDBC5848B}"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F5B0BC-B57B-4F6B-AE1D-E1A34A799035}" type="slidenum">
              <a:rPr lang="en-IN" smtClean="0"/>
            </a:fld>
            <a:endParaRPr lang="en-IN"/>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AD237B53-9607-484A-B656-97ACDBC5848B}" type="datetimeFigureOut">
              <a:rPr lang="en-IN" smtClean="0"/>
            </a:fld>
            <a:endParaRPr lang="en-IN"/>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IN"/>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89F5B0BC-B57B-4F6B-AE1D-E1A34A799035}" type="slidenum">
              <a:rPr lang="en-IN" smtClean="0"/>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chart" Target="../charts/chart8.xml"/><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chart" Target="../charts/chart5.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hyperlink" Target="NAAC%20LINKS\CO's%20PO's%202021-23.pdf" TargetMode="External"/><Relationship Id="rId3" Type="http://schemas.openxmlformats.org/officeDocument/2006/relationships/hyperlink" Target="NAAC%20LINKS\CO's%20PO's%202020-22.pdf" TargetMode="External"/><Relationship Id="rId2" Type="http://schemas.openxmlformats.org/officeDocument/2006/relationships/chart" Target="../charts/chart10.xml"/><Relationship Id="rId1" Type="http://schemas.openxmlformats.org/officeDocument/2006/relationships/chart" Target="../charts/chart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hyperlink" Target="NAAC%20LINKS\Feedback%20on%20Curriculum-2021-22.pdf" TargetMode="External"/><Relationship Id="rId5" Type="http://schemas.openxmlformats.org/officeDocument/2006/relationships/hyperlink" Target="NAAC%20LINKS\Feedback%20on%20Curriculum-2020-21.pdf" TargetMode="External"/><Relationship Id="rId4" Type="http://schemas.openxmlformats.org/officeDocument/2006/relationships/hyperlink" Target="NAAC%20LINKS\Feedback%20on%20Curriculum-2019-20.pdf" TargetMode="External"/><Relationship Id="rId3" Type="http://schemas.openxmlformats.org/officeDocument/2006/relationships/hyperlink" Target="NAAC%20LINKS\Feedback%20on%20Curriculum-2018-19.pdf" TargetMode="External"/><Relationship Id="rId2" Type="http://schemas.openxmlformats.org/officeDocument/2006/relationships/hyperlink" Target="NAAC%20LINKS\Feedback%20on%20Curriculum-2017-18.pdf" TargetMode="Externa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hyperlink" Target="NAAC%20LINKS\Vidwan5.pdf" TargetMode="External"/><Relationship Id="rId5" Type="http://schemas.openxmlformats.org/officeDocument/2006/relationships/hyperlink" Target="NAAC%20LINKS\Vidwan4.pdf" TargetMode="External"/><Relationship Id="rId4" Type="http://schemas.openxmlformats.org/officeDocument/2006/relationships/hyperlink" Target="NAAC%20LINKS\Vidwan3.pdf" TargetMode="External"/><Relationship Id="rId3" Type="http://schemas.openxmlformats.org/officeDocument/2006/relationships/hyperlink" Target="NAAC%20LINKS\Vidwan2.pdf" TargetMode="External"/><Relationship Id="rId2" Type="http://schemas.openxmlformats.org/officeDocument/2006/relationships/hyperlink" Target="NAAC%20LINKS\Vidwan1.pdf" TargetMode="Externa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hyperlink" Target="NAAC%20LINKS\PROF%20P.VIJAYA%20LAXMI.pdf" TargetMode="External"/><Relationship Id="rId2" Type="http://schemas.openxmlformats.org/officeDocument/2006/relationships/hyperlink" Target="NAAC%20LINKS\PROF%20M.VIJAYA%20SANTHI.pdf" TargetMode="External"/><Relationship Id="rId1" Type="http://schemas.openxmlformats.org/officeDocument/2006/relationships/hyperlink" Target="NAAC%20LINKS\PROF%20K.RAJENDRA%20PRASAD.pdf"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chart" Target="../charts/chart11.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chart" Target="../charts/chart1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NAAC%20LINKS/students_counselling_report_2021-22.pdf" TargetMode="External"/><Relationship Id="rId4" Type="http://schemas.openxmlformats.org/officeDocument/2006/relationships/hyperlink" Target="NAAC%20LINKS/students_counselling_report_2020-21.pdf" TargetMode="External"/><Relationship Id="rId3" Type="http://schemas.openxmlformats.org/officeDocument/2006/relationships/hyperlink" Target="NAAC%20LINKS/students_counselling_report_2019-20.pdf" TargetMode="External"/><Relationship Id="rId2" Type="http://schemas.openxmlformats.org/officeDocument/2006/relationships/hyperlink" Target="NAAC%20LINKS/students_counselling_report_2018-19.pdf" TargetMode="External"/><Relationship Id="rId1" Type="http://schemas.openxmlformats.org/officeDocument/2006/relationships/hyperlink" Target="NAAC%20LINKS\students_counselling_report_2017-18.pdf"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png"/><Relationship Id="rId1"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png"/><Relationship Id="rId1"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hyperlink" Target="NAAC%20LINKS\List.pdf" TargetMode="Externa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hyperlink" Target="NAAC%20LINKS\Library.xls" TargetMode="Externa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5.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image" Target="../media/image16.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hyperlink" Target="NAAC%20LINKS\dept_vision_mission.pdf" TargetMode="Externa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image" Target="../media/image22.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 y="4382815"/>
            <a:ext cx="12191999" cy="1568450"/>
          </a:xfrm>
          <a:prstGeom prst="rect">
            <a:avLst/>
          </a:prstGeom>
          <a:noFill/>
        </p:spPr>
        <p:txBody>
          <a:bodyPr wrap="square" rtlCol="0">
            <a:spAutoFit/>
          </a:bodyPr>
          <a:lstStyle/>
          <a:p>
            <a:pPr algn="ctr"/>
            <a:r>
              <a:rPr lang="en-IN" sz="3200" b="1" dirty="0">
                <a:latin typeface="Cambria" panose="02040503050406030204" pitchFamily="18" charset="0"/>
                <a:ea typeface="Cambria" panose="02040503050406030204" pitchFamily="18" charset="0"/>
              </a:rPr>
              <a:t>Department of Applied Mathematics </a:t>
            </a:r>
            <a:endParaRPr lang="en-IN" sz="3200" b="1" dirty="0">
              <a:latin typeface="Cambria" panose="02040503050406030204" pitchFamily="18" charset="0"/>
              <a:ea typeface="Cambria" panose="02040503050406030204" pitchFamily="18" charset="0"/>
            </a:endParaRPr>
          </a:p>
          <a:p>
            <a:pPr algn="ctr"/>
            <a:r>
              <a:rPr lang="en-IN" sz="3200" b="1" dirty="0">
                <a:latin typeface="Cambria" panose="02040503050406030204" pitchFamily="18" charset="0"/>
                <a:ea typeface="Cambria" panose="02040503050406030204" pitchFamily="18" charset="0"/>
              </a:rPr>
              <a:t>Andhra University</a:t>
            </a:r>
            <a:endParaRPr lang="en-IN" sz="3200" b="1" dirty="0">
              <a:latin typeface="Cambria" panose="02040503050406030204" pitchFamily="18" charset="0"/>
              <a:ea typeface="Cambria" panose="02040503050406030204" pitchFamily="18" charset="0"/>
            </a:endParaRPr>
          </a:p>
          <a:p>
            <a:pPr algn="ctr"/>
            <a:r>
              <a:rPr lang="en-IN" sz="3200" b="1" dirty="0">
                <a:latin typeface="Cambria" panose="02040503050406030204" pitchFamily="18" charset="0"/>
                <a:ea typeface="Cambria" panose="02040503050406030204" pitchFamily="18" charset="0"/>
              </a:rPr>
              <a:t>Visakhapatnam</a:t>
            </a:r>
            <a:endParaRPr lang="en-IN" sz="3200" b="1" dirty="0">
              <a:latin typeface="Cambria" panose="02040503050406030204" pitchFamily="18" charset="0"/>
              <a:ea typeface="Cambria" panose="02040503050406030204" pitchFamily="18" charset="0"/>
            </a:endParaRPr>
          </a:p>
        </p:txBody>
      </p:sp>
      <p:sp>
        <p:nvSpPr>
          <p:cNvPr id="9" name="TextBox 8"/>
          <p:cNvSpPr txBox="1"/>
          <p:nvPr/>
        </p:nvSpPr>
        <p:spPr>
          <a:xfrm>
            <a:off x="0" y="820607"/>
            <a:ext cx="12192000" cy="1445260"/>
          </a:xfrm>
          <a:prstGeom prst="rect">
            <a:avLst/>
          </a:prstGeom>
          <a:noFill/>
        </p:spPr>
        <p:txBody>
          <a:bodyPr wrap="square" rtlCol="0">
            <a:spAutoFit/>
          </a:bodyPr>
          <a:lstStyle/>
          <a:p>
            <a:pPr algn="ctr"/>
            <a:r>
              <a:rPr lang="en-IN" sz="4400" b="1" dirty="0">
                <a:solidFill>
                  <a:srgbClr val="00B0F0"/>
                </a:solidFill>
                <a:latin typeface="Cambria" panose="02040503050406030204" pitchFamily="18" charset="0"/>
                <a:ea typeface="Cambria" panose="02040503050406030204" pitchFamily="18" charset="0"/>
              </a:rPr>
              <a:t>WELCOME TO</a:t>
            </a:r>
            <a:endParaRPr lang="en-IN" sz="4400" b="1" dirty="0">
              <a:solidFill>
                <a:srgbClr val="00B0F0"/>
              </a:solidFill>
              <a:latin typeface="Cambria" panose="02040503050406030204" pitchFamily="18" charset="0"/>
              <a:ea typeface="Cambria" panose="02040503050406030204" pitchFamily="18" charset="0"/>
            </a:endParaRPr>
          </a:p>
          <a:p>
            <a:pPr algn="ctr"/>
            <a:r>
              <a:rPr lang="en-IN" sz="4400" b="1" dirty="0">
                <a:solidFill>
                  <a:srgbClr val="00B0F0"/>
                </a:solidFill>
                <a:latin typeface="Cambria" panose="02040503050406030204" pitchFamily="18" charset="0"/>
                <a:ea typeface="Cambria" panose="02040503050406030204" pitchFamily="18" charset="0"/>
              </a:rPr>
              <a:t>NAAC PEER TEAM-2023</a:t>
            </a:r>
            <a:endParaRPr lang="en-IN" sz="4400" b="1" dirty="0">
              <a:solidFill>
                <a:srgbClr val="00B0F0"/>
              </a:solidFill>
              <a:latin typeface="Cambria" panose="02040503050406030204" pitchFamily="18" charset="0"/>
              <a:ea typeface="Cambria" panose="02040503050406030204" pitchFamily="18" charset="0"/>
            </a:endParaRPr>
          </a:p>
        </p:txBody>
      </p:sp>
      <p:pic>
        <p:nvPicPr>
          <p:cNvPr id="1030" name="Picture 6" descr="Free photo bouquet of red roses for valentine's 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64596" y="2327716"/>
            <a:ext cx="2862807" cy="199390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p:nvPr>
            <p:ph idx="1"/>
          </p:nvPr>
        </p:nvSpPr>
        <p:spPr/>
        <p:txBody>
          <a:bodyPr/>
          <a:p>
            <a:r>
              <a:rPr lang="en-IN" altLang="en-US"/>
              <a:t> </a:t>
            </a:r>
            <a:endParaRPr lang="en-IN" alt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6610"/>
            <a:ext cx="12192000" cy="1143000"/>
          </a:xfrm>
        </p:spPr>
        <p:txBody>
          <a:bodyPr/>
          <a:lstStyle/>
          <a:p>
            <a:r>
              <a:rPr lang="en-IN" altLang="en-US" sz="2400" b="1">
                <a:solidFill>
                  <a:srgbClr val="FF0000"/>
                </a:solidFill>
              </a:rPr>
              <a:t>ATTAINMENT REPORT FOR COURSE OUTCOMES  </a:t>
            </a:r>
            <a:r>
              <a:rPr lang="en-IN" altLang="en-US" sz="2400" b="1">
                <a:solidFill>
                  <a:srgbClr val="FF0000"/>
                </a:solidFill>
                <a:sym typeface="+mn-ea"/>
              </a:rPr>
              <a:t>SEMESTER WISE</a:t>
            </a:r>
            <a:r>
              <a:rPr lang="en-IN" altLang="en-US" sz="3200" b="1">
                <a:solidFill>
                  <a:srgbClr val="FF0000"/>
                </a:solidFill>
              </a:rPr>
              <a:t> </a:t>
            </a:r>
            <a:endParaRPr lang="en-IN" altLang="en-US" sz="3200" b="1">
              <a:solidFill>
                <a:srgbClr val="FF0000"/>
              </a:solidFill>
            </a:endParaRPr>
          </a:p>
        </p:txBody>
      </p:sp>
      <p:sp>
        <p:nvSpPr>
          <p:cNvPr id="3" name="Content Placeholder 2"/>
          <p:cNvSpPr>
            <a:spLocks noGrp="1"/>
          </p:cNvSpPr>
          <p:nvPr>
            <p:ph sz="half" idx="1"/>
          </p:nvPr>
        </p:nvSpPr>
        <p:spPr/>
        <p:txBody>
          <a:bodyPr/>
          <a:lstStyle/>
          <a:p>
            <a:pPr marL="0" indent="0">
              <a:buNone/>
            </a:pPr>
            <a:r>
              <a:rPr lang="en-IN" altLang="en-US"/>
              <a:t> </a:t>
            </a:r>
            <a:endParaRPr lang="en-IN" altLang="en-US"/>
          </a:p>
        </p:txBody>
      </p:sp>
      <p:sp>
        <p:nvSpPr>
          <p:cNvPr id="4" name="Content Placeholder 3"/>
          <p:cNvSpPr>
            <a:spLocks noGrp="1"/>
          </p:cNvSpPr>
          <p:nvPr>
            <p:ph sz="half" idx="2"/>
          </p:nvPr>
        </p:nvSpPr>
        <p:spPr/>
        <p:txBody>
          <a:bodyPr/>
          <a:lstStyle/>
          <a:p>
            <a:pPr marL="0" indent="0">
              <a:buNone/>
            </a:pPr>
            <a:r>
              <a:rPr lang="en-IN" altLang="en-US"/>
              <a:t> </a:t>
            </a:r>
            <a:endParaRPr lang="en-IN" altLang="en-US"/>
          </a:p>
        </p:txBody>
      </p:sp>
      <p:graphicFrame>
        <p:nvGraphicFramePr>
          <p:cNvPr id="5" name="Chart 4"/>
          <p:cNvGraphicFramePr/>
          <p:nvPr/>
        </p:nvGraphicFramePr>
        <p:xfrm>
          <a:off x="782955" y="1986280"/>
          <a:ext cx="5088890" cy="22733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6" name="Chart 5"/>
          <p:cNvGraphicFramePr/>
          <p:nvPr/>
        </p:nvGraphicFramePr>
        <p:xfrm>
          <a:off x="6306185" y="1973580"/>
          <a:ext cx="5132705" cy="22726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795655" y="4437380"/>
          <a:ext cx="5088890" cy="2273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6306820" y="4437380"/>
          <a:ext cx="5132070" cy="2272030"/>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0074" y="35598"/>
            <a:ext cx="793619" cy="820144"/>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10" name="Text Box 9"/>
          <p:cNvSpPr txBox="1"/>
          <p:nvPr/>
        </p:nvSpPr>
        <p:spPr>
          <a:xfrm>
            <a:off x="-635" y="272415"/>
            <a:ext cx="12154535" cy="953135"/>
          </a:xfrm>
          <a:prstGeom prst="rect">
            <a:avLst/>
          </a:prstGeom>
          <a:noFill/>
        </p:spPr>
        <p:txBody>
          <a:bodyPr wrap="square" rtlCol="0" anchor="t">
            <a:spAutoFit/>
          </a:bodyPr>
          <a:p>
            <a:pPr algn="ctr"/>
            <a:r>
              <a:rPr lang="en-IN" sz="2800" b="1" dirty="0">
                <a:solidFill>
                  <a:srgbClr val="FF0000"/>
                </a:solidFill>
                <a:sym typeface="+mn-ea"/>
              </a:rPr>
              <a:t>CURRICULAR ASPECTS (contd..)</a:t>
            </a:r>
            <a:endParaRPr lang="en-IN" sz="2800" b="1" dirty="0">
              <a:solidFill>
                <a:srgbClr val="FF0000"/>
              </a:solidFill>
            </a:endParaRPr>
          </a:p>
          <a:p>
            <a:pPr algn="ctr"/>
            <a:endParaRPr lang="en-IN" sz="2800" b="1" dirty="0">
              <a:solidFill>
                <a:srgbClr val="FF0000"/>
              </a:solidFill>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 y="996315"/>
            <a:ext cx="12191365" cy="1143000"/>
          </a:xfrm>
        </p:spPr>
        <p:txBody>
          <a:bodyPr/>
          <a:lstStyle/>
          <a:p>
            <a:r>
              <a:rPr lang="en-IN" altLang="en-US" sz="2400" b="1">
                <a:solidFill>
                  <a:srgbClr val="FF0000"/>
                </a:solidFill>
                <a:sym typeface="+mn-ea"/>
              </a:rPr>
              <a:t>ATTAINMENT REPORT FOR COURSE OUTCOMES  SEMESTER WISE</a:t>
            </a:r>
            <a:r>
              <a:rPr lang="en-IN" altLang="en-US" sz="2400"/>
              <a:t> </a:t>
            </a:r>
            <a:endParaRPr lang="en-IN" altLang="en-US" sz="2400"/>
          </a:p>
        </p:txBody>
      </p:sp>
      <p:sp>
        <p:nvSpPr>
          <p:cNvPr id="3" name="Content Placeholder 2"/>
          <p:cNvSpPr>
            <a:spLocks noGrp="1"/>
          </p:cNvSpPr>
          <p:nvPr>
            <p:ph sz="half" idx="1"/>
          </p:nvPr>
        </p:nvSpPr>
        <p:spPr/>
        <p:txBody>
          <a:bodyPr/>
          <a:lstStyle/>
          <a:p>
            <a:pPr marL="0" indent="0">
              <a:buNone/>
            </a:pPr>
            <a:r>
              <a:rPr lang="en-IN" altLang="en-US"/>
              <a:t> </a:t>
            </a:r>
            <a:endParaRPr lang="en-IN" altLang="en-US"/>
          </a:p>
        </p:txBody>
      </p:sp>
      <p:sp>
        <p:nvSpPr>
          <p:cNvPr id="4" name="Content Placeholder 3"/>
          <p:cNvSpPr>
            <a:spLocks noGrp="1"/>
          </p:cNvSpPr>
          <p:nvPr>
            <p:ph sz="half" idx="2"/>
          </p:nvPr>
        </p:nvSpPr>
        <p:spPr/>
        <p:txBody>
          <a:bodyPr/>
          <a:lstStyle/>
          <a:p>
            <a:pPr marL="0" indent="0">
              <a:buNone/>
            </a:pPr>
            <a:r>
              <a:rPr lang="en-IN" altLang="en-US"/>
              <a:t> </a:t>
            </a:r>
            <a:endParaRPr lang="en-IN" altLang="en-US"/>
          </a:p>
        </p:txBody>
      </p:sp>
      <p:graphicFrame>
        <p:nvGraphicFramePr>
          <p:cNvPr id="5" name="Chart 4"/>
          <p:cNvGraphicFramePr/>
          <p:nvPr/>
        </p:nvGraphicFramePr>
        <p:xfrm>
          <a:off x="800735" y="2198370"/>
          <a:ext cx="4968875" cy="214503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6" name="Chart 5"/>
          <p:cNvGraphicFramePr/>
          <p:nvPr/>
        </p:nvGraphicFramePr>
        <p:xfrm>
          <a:off x="6409690" y="2198370"/>
          <a:ext cx="4968875" cy="21532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813435" y="4496435"/>
          <a:ext cx="4968875" cy="21659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6409055" y="4496435"/>
          <a:ext cx="4968875" cy="2165985"/>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8870" y="123191"/>
            <a:ext cx="932176" cy="963332"/>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10" name="Text Box 9"/>
          <p:cNvSpPr txBox="1"/>
          <p:nvPr/>
        </p:nvSpPr>
        <p:spPr>
          <a:xfrm>
            <a:off x="0" y="323850"/>
            <a:ext cx="12191365" cy="1383665"/>
          </a:xfrm>
          <a:prstGeom prst="rect">
            <a:avLst/>
          </a:prstGeom>
          <a:noFill/>
        </p:spPr>
        <p:txBody>
          <a:bodyPr wrap="square" rtlCol="0">
            <a:spAutoFit/>
          </a:bodyPr>
          <a:p>
            <a:pPr algn="ctr"/>
            <a:r>
              <a:rPr lang="en-IN" sz="2800" b="1" dirty="0">
                <a:solidFill>
                  <a:srgbClr val="FF0000"/>
                </a:solidFill>
                <a:sym typeface="+mn-ea"/>
              </a:rPr>
              <a:t>CURRICULAR ASPECTS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sym typeface="+mn-ea"/>
            </a:endParaRPr>
          </a:p>
          <a:p>
            <a:pPr algn="ctr"/>
            <a:endParaRPr lang="en-US"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t> </a:t>
            </a:r>
            <a:endParaRPr lang="en-IN" altLang="en-US"/>
          </a:p>
        </p:txBody>
      </p:sp>
      <p:sp>
        <p:nvSpPr>
          <p:cNvPr id="3" name="Content Placeholder 2"/>
          <p:cNvSpPr>
            <a:spLocks noGrp="1"/>
          </p:cNvSpPr>
          <p:nvPr>
            <p:ph sz="half" idx="1"/>
          </p:nvPr>
        </p:nvSpPr>
        <p:spPr/>
        <p:txBody>
          <a:bodyPr/>
          <a:lstStyle/>
          <a:p>
            <a:pPr marL="0" indent="0">
              <a:buNone/>
            </a:pPr>
            <a:r>
              <a:rPr lang="en-IN" altLang="en-US"/>
              <a:t> </a:t>
            </a:r>
            <a:endParaRPr lang="en-IN" altLang="en-US"/>
          </a:p>
        </p:txBody>
      </p:sp>
      <p:sp>
        <p:nvSpPr>
          <p:cNvPr id="5" name="Text Box 4"/>
          <p:cNvSpPr txBox="1"/>
          <p:nvPr/>
        </p:nvSpPr>
        <p:spPr>
          <a:xfrm>
            <a:off x="11372215" y="516255"/>
            <a:ext cx="309880" cy="368300"/>
          </a:xfrm>
          <a:prstGeom prst="rect">
            <a:avLst/>
          </a:prstGeom>
          <a:noFill/>
        </p:spPr>
        <p:txBody>
          <a:bodyPr wrap="none" rtlCol="0">
            <a:spAutoFit/>
          </a:bodyPr>
          <a:lstStyle/>
          <a:p>
            <a:endParaRPr lang="en-US"/>
          </a:p>
        </p:txBody>
      </p:sp>
      <p:sp>
        <p:nvSpPr>
          <p:cNvPr id="8" name="Text Box 7"/>
          <p:cNvSpPr txBox="1"/>
          <p:nvPr/>
        </p:nvSpPr>
        <p:spPr>
          <a:xfrm>
            <a:off x="492125" y="1165860"/>
            <a:ext cx="11090275" cy="1140460"/>
          </a:xfrm>
          <a:prstGeom prst="rect">
            <a:avLst/>
          </a:prstGeom>
          <a:noFill/>
        </p:spPr>
        <p:txBody>
          <a:bodyPr wrap="square" rtlCol="0">
            <a:noAutofit/>
          </a:bodyPr>
          <a:lstStyle/>
          <a:p>
            <a:pPr algn="just"/>
            <a:r>
              <a:rPr lang="en-US" sz="2000" b="1" dirty="0">
                <a:solidFill>
                  <a:srgbClr val="FF0000"/>
                </a:solidFill>
                <a:sym typeface="+mn-ea"/>
              </a:rPr>
              <a:t>Link to COs and POs:  </a:t>
            </a:r>
            <a:r>
              <a:rPr lang="en-IN" sz="2000" b="1" dirty="0">
                <a:sym typeface="+mn-ea"/>
              </a:rPr>
              <a:t>To obtain better placement through employability and entrepreneurship and higher education.  </a:t>
            </a:r>
            <a:endParaRPr lang="en-IN" sz="2000" b="1" dirty="0">
              <a:sym typeface="+mn-ea"/>
            </a:endParaRPr>
          </a:p>
          <a:p>
            <a:r>
              <a:rPr lang="en-IN" sz="2000" b="1" dirty="0"/>
              <a:t>                    </a:t>
            </a:r>
            <a:r>
              <a:rPr lang="en-IN" sz="2000" b="1" dirty="0">
                <a:hlinkClick r:id="rId3" action="ppaction://hlinkfile"/>
              </a:rPr>
              <a:t>CO's PO's 2020-22</a:t>
            </a:r>
            <a:r>
              <a:rPr lang="en-IN" sz="2000" b="1" dirty="0"/>
              <a:t>                                                    </a:t>
            </a:r>
            <a:r>
              <a:rPr lang="en-IN" sz="2000" b="1" dirty="0">
                <a:hlinkClick r:id="rId4" action="ppaction://hlinkfile"/>
              </a:rPr>
              <a:t>CO's PO's 2021-23</a:t>
            </a:r>
            <a:endParaRPr lang="en-IN" sz="2000" b="1" dirty="0"/>
          </a:p>
          <a:p>
            <a:pPr algn="ctr"/>
            <a:endParaRPr lang="en-US" b="1" dirty="0">
              <a:solidFill>
                <a:srgbClr val="FF0000"/>
              </a:solidFill>
              <a:sym typeface="+mn-ea"/>
            </a:endParaRPr>
          </a:p>
          <a:p>
            <a:pPr>
              <a:buClrTx/>
              <a:buSzTx/>
              <a:buFontTx/>
            </a:pPr>
            <a:endParaRPr lang="en-IN" b="1" dirty="0"/>
          </a:p>
        </p:txBody>
      </p:sp>
      <p:graphicFrame>
        <p:nvGraphicFramePr>
          <p:cNvPr id="10" name="Chart 9"/>
          <p:cNvGraphicFramePr/>
          <p:nvPr/>
        </p:nvGraphicFramePr>
        <p:xfrm>
          <a:off x="438150" y="2331720"/>
          <a:ext cx="5306060" cy="398081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9" name="Chart 8"/>
          <p:cNvGraphicFramePr/>
          <p:nvPr/>
        </p:nvGraphicFramePr>
        <p:xfrm>
          <a:off x="6290310" y="2331720"/>
          <a:ext cx="5342890" cy="3980815"/>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p:nvPr>
            <p:ph sz="half" idx="2"/>
          </p:nvPr>
        </p:nvSpPr>
        <p:spPr/>
        <p:txBody>
          <a:bodyPr/>
          <a:p>
            <a:pPr marL="0" indent="0">
              <a:buNone/>
            </a:pPr>
            <a:r>
              <a:rPr lang="en-IN" altLang="en-US"/>
              <a:t>  </a:t>
            </a:r>
            <a:endParaRPr lang="en-IN" altLang="en-US"/>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11" name="Text Box 10"/>
          <p:cNvSpPr txBox="1"/>
          <p:nvPr/>
        </p:nvSpPr>
        <p:spPr>
          <a:xfrm>
            <a:off x="635" y="374650"/>
            <a:ext cx="12191365" cy="1383665"/>
          </a:xfrm>
          <a:prstGeom prst="rect">
            <a:avLst/>
          </a:prstGeom>
          <a:noFill/>
        </p:spPr>
        <p:txBody>
          <a:bodyPr wrap="square" rtlCol="0">
            <a:spAutoFit/>
          </a:bodyPr>
          <a:p>
            <a:pPr algn="ctr"/>
            <a:r>
              <a:rPr lang="en-IN" sz="2800" b="1" dirty="0">
                <a:solidFill>
                  <a:srgbClr val="FF0000"/>
                </a:solidFill>
                <a:sym typeface="+mn-ea"/>
              </a:rPr>
              <a:t>CURRICULAR ASPECTS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sym typeface="+mn-ea"/>
            </a:endParaRPr>
          </a:p>
          <a:p>
            <a:pPr algn="ctr"/>
            <a:endParaRPr lang="en-US"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22350"/>
          </a:xfrm>
        </p:spPr>
        <p:txBody>
          <a:bodyPr/>
          <a:p>
            <a:r>
              <a:rPr lang="en-IN" sz="2800" b="1" dirty="0">
                <a:solidFill>
                  <a:srgbClr val="FF0000"/>
                </a:solidFill>
                <a:sym typeface="+mn-ea"/>
              </a:rPr>
              <a:t>CURRICULAR ASPECTS </a:t>
            </a:r>
            <a:r>
              <a:rPr lang="en-IN" sz="2800" b="1" dirty="0">
                <a:solidFill>
                  <a:srgbClr val="FF0000"/>
                </a:solidFill>
                <a:sym typeface="+mn-ea"/>
              </a:rPr>
              <a:t>(contd..)</a:t>
            </a:r>
            <a:endParaRPr lang="en-US" sz="2800"/>
          </a:p>
        </p:txBody>
      </p:sp>
      <p:sp>
        <p:nvSpPr>
          <p:cNvPr id="3" name="Content Placeholder 2"/>
          <p:cNvSpPr>
            <a:spLocks noGrp="1"/>
          </p:cNvSpPr>
          <p:nvPr>
            <p:ph sz="half" idx="1"/>
          </p:nvPr>
        </p:nvSpPr>
        <p:spPr>
          <a:xfrm>
            <a:off x="241300" y="1600200"/>
            <a:ext cx="4373880" cy="4526280"/>
          </a:xfrm>
        </p:spPr>
        <p:txBody>
          <a:bodyPr/>
          <a:p>
            <a:pPr marL="0" indent="0">
              <a:buNone/>
            </a:pPr>
            <a:r>
              <a:rPr lang="en-IN" altLang="en-US"/>
              <a:t>    </a:t>
            </a:r>
            <a:endParaRPr lang="en-IN" altLang="en-US"/>
          </a:p>
        </p:txBody>
      </p:sp>
      <p:sp>
        <p:nvSpPr>
          <p:cNvPr id="4" name="Content Placeholder 3"/>
          <p:cNvSpPr>
            <a:spLocks noGrp="1"/>
          </p:cNvSpPr>
          <p:nvPr>
            <p:ph sz="half" idx="2"/>
          </p:nvPr>
        </p:nvSpPr>
        <p:spPr>
          <a:xfrm>
            <a:off x="478790" y="1600200"/>
            <a:ext cx="3789045" cy="5133975"/>
          </a:xfrm>
        </p:spPr>
        <p:txBody>
          <a:bodyPr/>
          <a:p>
            <a:pPr marL="0" indent="0">
              <a:buNone/>
            </a:pPr>
            <a:r>
              <a:rPr lang="en-IN" altLang="en-US" sz="2400"/>
              <a:t> </a:t>
            </a:r>
            <a:endParaRPr lang="en-IN" altLang="en-US" sz="2400">
              <a:solidFill>
                <a:srgbClr val="FF0000"/>
              </a:solidFill>
            </a:endParaRPr>
          </a:p>
          <a:p>
            <a:pPr>
              <a:buFont typeface="Arial" panose="020B0604020202020204" pitchFamily="34" charset="0"/>
              <a:buChar char="•"/>
            </a:pPr>
            <a:endParaRPr lang="en-IN" altLang="en-US" sz="2000">
              <a:solidFill>
                <a:schemeClr val="tx1"/>
              </a:solidFill>
            </a:endParaRPr>
          </a:p>
        </p:txBody>
      </p:sp>
      <p:graphicFrame>
        <p:nvGraphicFramePr>
          <p:cNvPr id="9" name="Table 8"/>
          <p:cNvGraphicFramePr/>
          <p:nvPr/>
        </p:nvGraphicFramePr>
        <p:xfrm>
          <a:off x="308610" y="2029460"/>
          <a:ext cx="11437620" cy="4519930"/>
        </p:xfrm>
        <a:graphic>
          <a:graphicData uri="http://schemas.openxmlformats.org/drawingml/2006/table">
            <a:tbl>
              <a:tblPr firstRow="1" bandRow="1">
                <a:tableStyleId>{5940675A-B579-460E-94D1-54222C63F5DA}</a:tableStyleId>
              </a:tblPr>
              <a:tblGrid>
                <a:gridCol w="3812540"/>
                <a:gridCol w="3812540"/>
                <a:gridCol w="3812540"/>
              </a:tblGrid>
              <a:tr h="365760">
                <a:tc>
                  <a:txBody>
                    <a:bodyPr/>
                    <a:p>
                      <a:pPr algn="ctr">
                        <a:buNone/>
                      </a:pPr>
                      <a:r>
                        <a:rPr lang="en-IN" altLang="en-US" sz="1800" b="1">
                          <a:solidFill>
                            <a:srgbClr val="FF0000"/>
                          </a:solidFill>
                          <a:sym typeface="+mn-ea"/>
                        </a:rPr>
                        <a:t>TEACHING POSITIONS</a:t>
                      </a:r>
                      <a:endParaRPr lang="en-IN" altLang="en-US" sz="1800" b="1">
                        <a:solidFill>
                          <a:srgbClr val="FF0000"/>
                        </a:solidFill>
                        <a:sym typeface="+mn-ea"/>
                      </a:endParaRPr>
                    </a:p>
                  </a:txBody>
                  <a:tcPr/>
                </a:tc>
                <a:tc>
                  <a:txBody>
                    <a:bodyPr/>
                    <a:p>
                      <a:pPr algn="ctr">
                        <a:buNone/>
                      </a:pPr>
                      <a:r>
                        <a:rPr lang="en-IN" altLang="en-US" b="1">
                          <a:solidFill>
                            <a:srgbClr val="FF0000"/>
                          </a:solidFill>
                        </a:rPr>
                        <a:t>SOFTWARE</a:t>
                      </a:r>
                      <a:endParaRPr lang="en-IN" altLang="en-US" b="1">
                        <a:solidFill>
                          <a:srgbClr val="FF0000"/>
                        </a:solidFill>
                      </a:endParaRPr>
                    </a:p>
                  </a:txBody>
                  <a:tcPr/>
                </a:tc>
                <a:tc>
                  <a:txBody>
                    <a:bodyPr/>
                    <a:p>
                      <a:pPr algn="ctr">
                        <a:buNone/>
                      </a:pPr>
                      <a:r>
                        <a:rPr lang="en-IN" altLang="en-US" b="1">
                          <a:solidFill>
                            <a:srgbClr val="FF0000"/>
                          </a:solidFill>
                        </a:rPr>
                        <a:t>HIGHER STUDIES</a:t>
                      </a:r>
                      <a:endParaRPr lang="en-IN" altLang="en-US" b="1">
                        <a:solidFill>
                          <a:srgbClr val="FF0000"/>
                        </a:solidFill>
                      </a:endParaRPr>
                    </a:p>
                  </a:txBody>
                  <a:tcPr/>
                </a:tc>
              </a:tr>
              <a:tr h="4154170">
                <a:tc>
                  <a:txBody>
                    <a:bodyPr/>
                    <a:p>
                      <a:pPr marL="285750" lvl="0" indent="-285750">
                        <a:buFont typeface="Wingdings" panose="05000000000000000000" charset="0"/>
                        <a:buChar char="v"/>
                      </a:pPr>
                      <a:r>
                        <a:rPr lang="en-IN" altLang="en-US" sz="1800" b="1">
                          <a:sym typeface="+mn-ea"/>
                        </a:rPr>
                        <a:t>Real Analysis</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Ordinary Differential Equations</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Discrete Mathematical Structures</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Complex Analysis</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Partial Differential Equations</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Numerical Analysis</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Statistics</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Measury Theory</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Techniques of Applied Mathematics</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Functional Analysis</a:t>
                      </a:r>
                      <a:endParaRPr lang="en-IN" altLang="en-US" sz="1800" b="1">
                        <a:solidFill>
                          <a:schemeClr val="tx1"/>
                        </a:solidFill>
                      </a:endParaRPr>
                    </a:p>
                    <a:p>
                      <a:pPr marL="285750" lvl="0" indent="-285750">
                        <a:buFont typeface="Wingdings" panose="05000000000000000000" charset="0"/>
                        <a:buChar char="v"/>
                      </a:pPr>
                      <a:r>
                        <a:rPr lang="en-IN" altLang="en-US" sz="1800" b="1">
                          <a:sym typeface="+mn-ea"/>
                        </a:rPr>
                        <a:t>Optimization Techniques</a:t>
                      </a:r>
                      <a:endParaRPr lang="en-US" b="1"/>
                    </a:p>
                  </a:txBody>
                  <a:tcPr/>
                </a:tc>
                <a:tc>
                  <a:txBody>
                    <a:bodyPr/>
                    <a:p>
                      <a:pPr marL="285750" indent="-285750">
                        <a:buFont typeface="Wingdings" panose="05000000000000000000" charset="0"/>
                        <a:buChar char="v"/>
                      </a:pPr>
                      <a:r>
                        <a:rPr lang="en-IN" altLang="en-US" b="1"/>
                        <a:t>Programing in C</a:t>
                      </a:r>
                      <a:endParaRPr lang="en-IN" altLang="en-US" b="1"/>
                    </a:p>
                    <a:p>
                      <a:pPr marL="285750" indent="-285750">
                        <a:buFont typeface="Wingdings" panose="05000000000000000000" charset="0"/>
                        <a:buChar char="v"/>
                      </a:pPr>
                      <a:r>
                        <a:rPr lang="en-IN" altLang="en-US" b="1"/>
                        <a:t>Numerical Analysis</a:t>
                      </a:r>
                      <a:endParaRPr lang="en-IN" altLang="en-US" b="1"/>
                    </a:p>
                    <a:p>
                      <a:pPr marL="285750" indent="-285750">
                        <a:buFont typeface="Wingdings" panose="05000000000000000000" charset="0"/>
                        <a:buChar char="v"/>
                      </a:pPr>
                      <a:r>
                        <a:rPr lang="en-IN" altLang="en-US" b="1"/>
                        <a:t>Python</a:t>
                      </a:r>
                      <a:endParaRPr lang="en-IN" altLang="en-US" b="1"/>
                    </a:p>
                    <a:p>
                      <a:pPr marL="285750" indent="-285750">
                        <a:buFont typeface="Wingdings" panose="05000000000000000000" charset="0"/>
                        <a:buChar char="v"/>
                      </a:pPr>
                      <a:r>
                        <a:rPr lang="en-IN" altLang="en-US" b="1"/>
                        <a:t>Finite of Automation and Formal Languages</a:t>
                      </a:r>
                      <a:endParaRPr lang="en-IN" altLang="en-US" b="1"/>
                    </a:p>
                    <a:p>
                      <a:pPr marL="285750" indent="-285750">
                        <a:buFont typeface="Wingdings" panose="05000000000000000000" charset="0"/>
                        <a:buChar char="v"/>
                      </a:pPr>
                      <a:r>
                        <a:rPr lang="en-IN" altLang="en-US" sz="1800" b="1">
                          <a:sym typeface="+mn-ea"/>
                        </a:rPr>
                        <a:t>Optimization Techniques</a:t>
                      </a:r>
                      <a:endParaRPr lang="en-IN" altLang="en-US" sz="1800" b="1">
                        <a:solidFill>
                          <a:schemeClr val="tx1"/>
                        </a:solidFill>
                      </a:endParaRPr>
                    </a:p>
                    <a:p>
                      <a:pPr marL="285750" indent="-285750">
                        <a:buFont typeface="Arial" panose="020B0604020202020204" pitchFamily="34" charset="0"/>
                        <a:buChar char="•"/>
                      </a:pPr>
                      <a:endParaRPr lang="en-IN" altLang="en-US" b="1"/>
                    </a:p>
                  </a:txBody>
                  <a:tcPr/>
                </a:tc>
                <a:tc>
                  <a:txBody>
                    <a:bodyPr/>
                    <a:p>
                      <a:pPr marL="285750" indent="-285750">
                        <a:buFont typeface="Wingdings" panose="05000000000000000000" charset="0"/>
                        <a:buChar char="v"/>
                      </a:pPr>
                      <a:r>
                        <a:rPr lang="en-IN" altLang="en-US" b="1"/>
                        <a:t>Boundary Value Problems</a:t>
                      </a:r>
                      <a:endParaRPr lang="en-IN" altLang="en-US" b="1"/>
                    </a:p>
                    <a:p>
                      <a:pPr marL="285750" indent="-285750">
                        <a:buFont typeface="Wingdings" panose="05000000000000000000" charset="0"/>
                        <a:buChar char="v"/>
                      </a:pPr>
                      <a:r>
                        <a:rPr lang="en-IN" altLang="en-US" sz="1800" b="1">
                          <a:sym typeface="+mn-ea"/>
                        </a:rPr>
                        <a:t>Optimization Techniques</a:t>
                      </a:r>
                      <a:endParaRPr lang="en-IN" altLang="en-US" sz="1800" b="1">
                        <a:solidFill>
                          <a:schemeClr val="tx1"/>
                        </a:solidFill>
                      </a:endParaRPr>
                    </a:p>
                    <a:p>
                      <a:pPr marL="285750" indent="-285750">
                        <a:buFont typeface="Wingdings" panose="05000000000000000000" charset="0"/>
                        <a:buChar char="v"/>
                      </a:pPr>
                      <a:r>
                        <a:rPr lang="en-IN" altLang="en-US" b="1"/>
                        <a:t>Relativity and Cosmology</a:t>
                      </a:r>
                      <a:endParaRPr lang="en-IN" altLang="en-US" b="1"/>
                    </a:p>
                    <a:p>
                      <a:pPr marL="285750" indent="-285750">
                        <a:buFont typeface="Wingdings" panose="05000000000000000000" charset="0"/>
                        <a:buChar char="v"/>
                      </a:pPr>
                      <a:r>
                        <a:rPr lang="en-IN" altLang="en-US" b="1"/>
                        <a:t>Numerical Solutions to PDE</a:t>
                      </a:r>
                      <a:endParaRPr lang="en-IN" altLang="en-US" b="1"/>
                    </a:p>
                  </a:txBody>
                  <a:tcPr/>
                </a:tc>
              </a:tr>
            </a:tbl>
          </a:graphicData>
        </a:graphic>
      </p:graphicFrame>
      <p:pic>
        <p:nvPicPr>
          <p:cNvPr id="1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5" name="Text Box 4"/>
          <p:cNvSpPr txBox="1"/>
          <p:nvPr/>
        </p:nvSpPr>
        <p:spPr>
          <a:xfrm>
            <a:off x="478155" y="1390650"/>
            <a:ext cx="10005695" cy="460375"/>
          </a:xfrm>
          <a:prstGeom prst="rect">
            <a:avLst/>
          </a:prstGeom>
          <a:noFill/>
        </p:spPr>
        <p:txBody>
          <a:bodyPr wrap="square" rtlCol="0">
            <a:spAutoFit/>
          </a:bodyPr>
          <a:p>
            <a:r>
              <a:rPr lang="en-IN" altLang="en-US" sz="2400" b="1">
                <a:solidFill>
                  <a:srgbClr val="FF0000"/>
                </a:solidFill>
              </a:rPr>
              <a:t>Courses with employability / skill development offered</a:t>
            </a:r>
            <a:endParaRPr lang="en-IN" altLang="en-US" sz="2400" b="1">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 y="425450"/>
            <a:ext cx="12191365" cy="953135"/>
          </a:xfrm>
          <a:prstGeom prst="rect">
            <a:avLst/>
          </a:prstGeom>
          <a:noFill/>
        </p:spPr>
        <p:txBody>
          <a:bodyPr wrap="square" rtlCol="0">
            <a:spAutoFit/>
          </a:bodyPr>
          <a:lstStyle/>
          <a:p>
            <a:pPr algn="ctr"/>
            <a:r>
              <a:rPr lang="en-IN" sz="2800" b="1" dirty="0">
                <a:solidFill>
                  <a:srgbClr val="FF0000"/>
                </a:solidFill>
              </a:rPr>
              <a:t>CURRICULAR ASPECTS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653765" y="1459230"/>
            <a:ext cx="10989945" cy="3969385"/>
          </a:xfrm>
          <a:prstGeom prst="rect">
            <a:avLst/>
          </a:prstGeom>
          <a:noFill/>
        </p:spPr>
        <p:txBody>
          <a:bodyPr wrap="square">
            <a:spAutoFit/>
          </a:bodyPr>
          <a:lstStyle/>
          <a:p>
            <a:pPr indent="0" algn="just">
              <a:buNone/>
            </a:pPr>
            <a:r>
              <a:rPr lang="en-IN" sz="2800" b="1" dirty="0">
                <a:solidFill>
                  <a:srgbClr val="FF0000"/>
                </a:solidFill>
                <a:latin typeface="Calibri" panose="020F0502020204030204" charset="0"/>
                <a:cs typeface="Calibri" panose="020F0502020204030204" charset="0"/>
              </a:rPr>
              <a:t>Student Project works: </a:t>
            </a:r>
            <a:r>
              <a:rPr lang="en-IN" sz="2800" b="1" dirty="0">
                <a:solidFill>
                  <a:schemeClr val="tx1"/>
                </a:solidFill>
                <a:latin typeface="Calibri" panose="020F0502020204030204" charset="0"/>
                <a:cs typeface="Calibri" panose="020F0502020204030204" charset="0"/>
              </a:rPr>
              <a:t>I</a:t>
            </a:r>
            <a:r>
              <a:rPr lang="en-IN" sz="2800" b="1" dirty="0">
                <a:latin typeface="Calibri" panose="020F0502020204030204" charset="0"/>
                <a:cs typeface="Calibri" panose="020F0502020204030204" charset="0"/>
              </a:rPr>
              <a:t>n Fourth Semester students are assigned a project work of 4 credits under the supervision of a faculty member.</a:t>
            </a:r>
            <a:endParaRPr lang="en-IN" sz="2800" b="1" dirty="0">
              <a:latin typeface="Calibri" panose="020F0502020204030204" charset="0"/>
              <a:cs typeface="Calibri" panose="020F0502020204030204" charset="0"/>
            </a:endParaRPr>
          </a:p>
          <a:p>
            <a:pPr marL="914400" lvl="1" indent="-457200" algn="just">
              <a:buFont typeface="Wingdings" panose="05000000000000000000" charset="0"/>
              <a:buChar char="v"/>
            </a:pPr>
            <a:r>
              <a:rPr lang="en-IN" sz="2800" b="1" dirty="0">
                <a:latin typeface="Calibri" panose="020F0502020204030204" charset="0"/>
                <a:cs typeface="Calibri" panose="020F0502020204030204" charset="0"/>
              </a:rPr>
              <a:t>Riemannian Curvature Tensor and its Applications</a:t>
            </a:r>
            <a:endParaRPr lang="en-IN" sz="2800" b="1" dirty="0">
              <a:latin typeface="Calibri" panose="020F0502020204030204" charset="0"/>
              <a:cs typeface="Calibri" panose="020F0502020204030204" charset="0"/>
            </a:endParaRPr>
          </a:p>
          <a:p>
            <a:pPr marL="914400" lvl="1" indent="-457200" algn="just">
              <a:buFont typeface="Wingdings" panose="05000000000000000000" charset="0"/>
              <a:buChar char="v"/>
            </a:pPr>
            <a:r>
              <a:rPr lang="en-IN" sz="2800" b="1" dirty="0">
                <a:latin typeface="Calibri" panose="020F0502020204030204" charset="0"/>
                <a:cs typeface="Calibri" panose="020F0502020204030204" charset="0"/>
              </a:rPr>
              <a:t>Transportation and Assignment Problems through Python Program</a:t>
            </a:r>
            <a:endParaRPr lang="en-IN" sz="2800" b="1" dirty="0">
              <a:latin typeface="Calibri" panose="020F0502020204030204" charset="0"/>
              <a:cs typeface="Calibri" panose="020F0502020204030204" charset="0"/>
            </a:endParaRPr>
          </a:p>
          <a:p>
            <a:pPr marL="914400" lvl="1" indent="-457200" algn="just">
              <a:buFont typeface="Wingdings" panose="05000000000000000000" charset="0"/>
              <a:buChar char="v"/>
            </a:pPr>
            <a:r>
              <a:rPr lang="en-IN" sz="2800" b="1" dirty="0">
                <a:latin typeface="Calibri" panose="020F0502020204030204" charset="0"/>
                <a:cs typeface="Calibri" panose="020F0502020204030204" charset="0"/>
              </a:rPr>
              <a:t>Applications of Difference Equations</a:t>
            </a:r>
            <a:endParaRPr lang="en-IN" sz="2800" b="1" dirty="0">
              <a:latin typeface="Calibri" panose="020F0502020204030204" charset="0"/>
              <a:cs typeface="Calibri" panose="020F0502020204030204" charset="0"/>
            </a:endParaRPr>
          </a:p>
          <a:p>
            <a:pPr marL="914400" lvl="1" indent="-457200" algn="just">
              <a:buFont typeface="Wingdings" panose="05000000000000000000" charset="0"/>
              <a:buChar char="v"/>
            </a:pPr>
            <a:r>
              <a:rPr lang="en-IN" sz="2800" b="1" dirty="0">
                <a:latin typeface="Calibri" panose="020F0502020204030204" charset="0"/>
                <a:cs typeface="Calibri" panose="020F0502020204030204" charset="0"/>
              </a:rPr>
              <a:t>Higher Even Order Two Point Boundary Value Problems</a:t>
            </a:r>
            <a:endParaRPr lang="en-IN" sz="2800" b="1" dirty="0">
              <a:latin typeface="Calibri" panose="020F0502020204030204" charset="0"/>
              <a:cs typeface="Calibri" panose="020F0502020204030204" charset="0"/>
            </a:endParaRPr>
          </a:p>
          <a:p>
            <a:pPr marL="914400" lvl="1" indent="-457200" algn="just">
              <a:buFont typeface="Wingdings" panose="05000000000000000000" charset="0"/>
              <a:buChar char="v"/>
            </a:pPr>
            <a:r>
              <a:rPr lang="en-IN" sz="2800" b="1" dirty="0">
                <a:latin typeface="Calibri" panose="020F0502020204030204" charset="0"/>
                <a:cs typeface="Calibri" panose="020F0502020204030204" charset="0"/>
              </a:rPr>
              <a:t>Finite Difference Approximation for Parabolic and Hyperbolic PDEs</a:t>
            </a:r>
            <a:endParaRPr lang="en-IN" sz="2800" b="1" dirty="0">
              <a:latin typeface="Calibri" panose="020F0502020204030204" charset="0"/>
              <a:cs typeface="Calibri" panose="020F0502020204030204" charset="0"/>
            </a:endParaRPr>
          </a:p>
          <a:p>
            <a:pPr indent="0" algn="just">
              <a:buNone/>
            </a:pPr>
            <a:endParaRPr lang="en-IN" sz="2800" b="1" dirty="0">
              <a:latin typeface="Calibri" panose="020F0502020204030204" charset="0"/>
              <a:cs typeface="Calibri" panose="020F0502020204030204" charset="0"/>
            </a:endParaRPr>
          </a:p>
          <a:p>
            <a:pPr marL="457200" indent="-457200" algn="just">
              <a:buFont typeface="Courier New" panose="02070309020205020404" pitchFamily="49" charset="0"/>
              <a:buChar char="o"/>
            </a:pPr>
            <a:endParaRPr lang="en-IN" sz="2800" b="1" dirty="0">
              <a:latin typeface="Calibri" panose="020F0502020204030204" charset="0"/>
              <a:cs typeface="Calibri" panose="020F0502020204030204" charset="0"/>
            </a:endParaRPr>
          </a:p>
        </p:txBody>
      </p:sp>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t>   </a:t>
            </a:r>
            <a:endParaRPr lang="en-IN" altLang="en-US" dirty="0"/>
          </a:p>
        </p:txBody>
      </p:sp>
      <p:sp>
        <p:nvSpPr>
          <p:cNvPr id="3" name="Content Placeholder 2"/>
          <p:cNvSpPr>
            <a:spLocks noGrp="1"/>
          </p:cNvSpPr>
          <p:nvPr>
            <p:ph sz="half" idx="1"/>
          </p:nvPr>
        </p:nvSpPr>
        <p:spPr/>
        <p:txBody>
          <a:bodyPr/>
          <a:lstStyle/>
          <a:p>
            <a:pPr marL="0" indent="0">
              <a:buNone/>
            </a:pPr>
            <a:r>
              <a:rPr lang="en-IN" altLang="en-US"/>
              <a:t> </a:t>
            </a:r>
            <a:endParaRPr lang="en-IN" altLang="en-US"/>
          </a:p>
        </p:txBody>
      </p:sp>
      <p:sp>
        <p:nvSpPr>
          <p:cNvPr id="4" name="Content Placeholder 3"/>
          <p:cNvSpPr>
            <a:spLocks noGrp="1"/>
          </p:cNvSpPr>
          <p:nvPr>
            <p:ph sz="half" idx="2"/>
          </p:nvPr>
        </p:nvSpPr>
        <p:spPr>
          <a:xfrm>
            <a:off x="6205728" y="1651000"/>
            <a:ext cx="5376672" cy="4525963"/>
          </a:xfrm>
        </p:spPr>
        <p:txBody>
          <a:bodyPr/>
          <a:lstStyle/>
          <a:p>
            <a:pPr marL="0" indent="0">
              <a:buNone/>
            </a:pPr>
            <a:r>
              <a:rPr lang="en-IN" altLang="en-US"/>
              <a:t>  </a:t>
            </a:r>
            <a:endParaRPr lang="en-IN" altLang="en-US"/>
          </a:p>
        </p:txBody>
      </p:sp>
      <p:sp>
        <p:nvSpPr>
          <p:cNvPr id="6" name="Text Box 5"/>
          <p:cNvSpPr txBox="1"/>
          <p:nvPr/>
        </p:nvSpPr>
        <p:spPr>
          <a:xfrm>
            <a:off x="-10160" y="38100"/>
            <a:ext cx="12190730" cy="1106170"/>
          </a:xfrm>
          <a:prstGeom prst="rect">
            <a:avLst/>
          </a:prstGeom>
          <a:noFill/>
        </p:spPr>
        <p:txBody>
          <a:bodyPr wrap="square" rtlCol="0">
            <a:noAutofit/>
          </a:bodyPr>
          <a:lstStyle/>
          <a:p>
            <a:pPr algn="ctr"/>
            <a:r>
              <a:rPr lang="en-IN" sz="2800" b="1" dirty="0">
                <a:solidFill>
                  <a:srgbClr val="FF0000"/>
                </a:solidFill>
                <a:sym typeface="+mn-ea"/>
              </a:rPr>
              <a:t>CURRICULAR ASPECTS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a:p>
            <a:pPr algn="ctr"/>
            <a:endParaRPr lang="en-US" sz="2800" b="1"/>
          </a:p>
        </p:txBody>
      </p:sp>
      <p:sp>
        <p:nvSpPr>
          <p:cNvPr id="7" name="Text Box 6"/>
          <p:cNvSpPr txBox="1"/>
          <p:nvPr/>
        </p:nvSpPr>
        <p:spPr>
          <a:xfrm>
            <a:off x="11123930" y="664210"/>
            <a:ext cx="4064000" cy="368300"/>
          </a:xfrm>
          <a:prstGeom prst="rect">
            <a:avLst/>
          </a:prstGeom>
          <a:noFill/>
        </p:spPr>
        <p:txBody>
          <a:bodyPr wrap="square" rtlCol="0">
            <a:spAutoFit/>
          </a:bodyPr>
          <a:lstStyle/>
          <a:p>
            <a:endParaRPr lang="en-US"/>
          </a:p>
        </p:txBody>
      </p:sp>
      <p:pic>
        <p:nvPicPr>
          <p:cNvPr id="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10" name="Text Box 9"/>
          <p:cNvSpPr txBox="1"/>
          <p:nvPr/>
        </p:nvSpPr>
        <p:spPr>
          <a:xfrm>
            <a:off x="351790" y="2571750"/>
            <a:ext cx="11410950" cy="3923665"/>
          </a:xfrm>
          <a:prstGeom prst="rect">
            <a:avLst/>
          </a:prstGeom>
          <a:noFill/>
        </p:spPr>
        <p:txBody>
          <a:bodyPr wrap="square" rtlCol="0">
            <a:noAutofit/>
          </a:bodyPr>
          <a:lstStyle/>
          <a:p>
            <a:pPr algn="just"/>
            <a:r>
              <a:rPr lang="en-IN" altLang="en-US" sz="2400" b="1" dirty="0"/>
              <a:t>The Feedback received from students, faculty, Alumni, and parents are analysed and they will </a:t>
            </a:r>
            <a:r>
              <a:rPr lang="en-IN" altLang="en-US" sz="2400" b="1" dirty="0" smtClean="0"/>
              <a:t>be discussed </a:t>
            </a:r>
            <a:r>
              <a:rPr lang="en-IN" altLang="en-US" sz="2400" b="1" dirty="0"/>
              <a:t>in annual board of studies meeting which includes faculty members of the department, external experts from universities , scientific organisations and modifications in course syllabus are carried out. </a:t>
            </a:r>
            <a:endParaRPr lang="en-IN" altLang="en-US" sz="2400" b="1" dirty="0"/>
          </a:p>
          <a:p>
            <a:pPr algn="just"/>
            <a:endParaRPr lang="en-IN" altLang="en-US" sz="2400" b="1" dirty="0"/>
          </a:p>
          <a:p>
            <a:pPr algn="just"/>
            <a:r>
              <a:rPr lang="en-IN" altLang="en-US" sz="2400" b="1" dirty="0"/>
              <a:t>After Chandrayaan-3, we received  suggetion from an Alumni who worked in ISRO, it is discussed in recent BOS meeting and introduced new electivies namely ORBITAL MECHANICS and SPACE DYNAMICS  which will create placement opportunities in Space Science Organizations.</a:t>
            </a:r>
            <a:endParaRPr lang="en-IN" altLang="en-US" sz="2400" b="1" dirty="0"/>
          </a:p>
        </p:txBody>
      </p:sp>
      <p:sp>
        <p:nvSpPr>
          <p:cNvPr id="5" name="Text Box 4"/>
          <p:cNvSpPr txBox="1"/>
          <p:nvPr/>
        </p:nvSpPr>
        <p:spPr>
          <a:xfrm>
            <a:off x="675005" y="1010285"/>
            <a:ext cx="10033635" cy="1526540"/>
          </a:xfrm>
          <a:prstGeom prst="rect">
            <a:avLst/>
          </a:prstGeom>
          <a:noFill/>
        </p:spPr>
        <p:txBody>
          <a:bodyPr wrap="square" rtlCol="0">
            <a:noAutofit/>
          </a:bodyPr>
          <a:lstStyle/>
          <a:p>
            <a:pPr marL="342900" indent="-342900">
              <a:buFont typeface="+mj-lt"/>
              <a:buAutoNum type="arabicPeriod"/>
            </a:pPr>
            <a:r>
              <a:rPr lang="en-US">
                <a:hlinkClick r:id="rId2" action="ppaction://hlinkfile"/>
              </a:rPr>
              <a:t>Curriculum-2017-18</a:t>
            </a:r>
            <a:endParaRPr lang="en-US"/>
          </a:p>
          <a:p>
            <a:pPr marL="342900" indent="-342900">
              <a:buFont typeface="+mj-lt"/>
              <a:buAutoNum type="arabicPeriod"/>
            </a:pPr>
            <a:r>
              <a:rPr lang="en-US">
                <a:hlinkClick r:id="rId3" action="ppaction://hlinkfile"/>
              </a:rPr>
              <a:t>Curriculum-2018-19</a:t>
            </a:r>
            <a:endParaRPr lang="en-US"/>
          </a:p>
          <a:p>
            <a:pPr marL="342900" indent="-342900">
              <a:buFont typeface="+mj-lt"/>
              <a:buAutoNum type="arabicPeriod"/>
            </a:pPr>
            <a:r>
              <a:rPr lang="en-US">
                <a:hlinkClick r:id="rId4" action="ppaction://hlinkfile"/>
              </a:rPr>
              <a:t>Curriculum-2019-20</a:t>
            </a:r>
            <a:endParaRPr lang="en-US"/>
          </a:p>
          <a:p>
            <a:pPr marL="342900" indent="-342900">
              <a:buFont typeface="+mj-lt"/>
              <a:buAutoNum type="arabicPeriod"/>
            </a:pPr>
            <a:r>
              <a:rPr lang="en-US">
                <a:hlinkClick r:id="rId5" action="ppaction://hlinkfile"/>
              </a:rPr>
              <a:t>Curriculum-2020-21</a:t>
            </a:r>
            <a:endParaRPr lang="en-US"/>
          </a:p>
          <a:p>
            <a:pPr marL="342900" indent="-342900">
              <a:buFont typeface="+mj-lt"/>
              <a:buAutoNum type="arabicPeriod"/>
            </a:pPr>
            <a:r>
              <a:rPr lang="en-US">
                <a:hlinkClick r:id="rId6" action="ppaction://hlinkfile"/>
              </a:rPr>
              <a:t>Curriculum-2021-22</a:t>
            </a:r>
            <a:endParaRPr lang="en-US"/>
          </a:p>
        </p:txBody>
      </p:sp>
      <p:sp>
        <p:nvSpPr>
          <p:cNvPr id="9" name="Text Box 8"/>
          <p:cNvSpPr txBox="1"/>
          <p:nvPr/>
        </p:nvSpPr>
        <p:spPr>
          <a:xfrm>
            <a:off x="3312160" y="613410"/>
            <a:ext cx="5163820" cy="829945"/>
          </a:xfrm>
          <a:prstGeom prst="rect">
            <a:avLst/>
          </a:prstGeom>
          <a:noFill/>
        </p:spPr>
        <p:txBody>
          <a:bodyPr wrap="square" rtlCol="0">
            <a:spAutoFit/>
          </a:bodyPr>
          <a:p>
            <a:pPr algn="ctr"/>
            <a:r>
              <a:rPr lang="en-IN" altLang="en-US" sz="2400" b="1" dirty="0">
                <a:solidFill>
                  <a:srgbClr val="FF0000"/>
                </a:solidFill>
                <a:sym typeface="+mn-ea"/>
              </a:rPr>
              <a:t>FEEDBACK ON CURRICULUM</a:t>
            </a:r>
            <a:endParaRPr lang="en-IN" sz="2400" b="1" dirty="0">
              <a:solidFill>
                <a:srgbClr val="FF0000"/>
              </a:solidFill>
            </a:endParaRPr>
          </a:p>
          <a:p>
            <a:pPr algn="ctr"/>
            <a:endParaRPr 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67970"/>
            <a:ext cx="12191365" cy="559435"/>
          </a:xfrm>
          <a:prstGeom prst="rect">
            <a:avLst/>
          </a:prstGeom>
          <a:noFill/>
        </p:spPr>
        <p:txBody>
          <a:bodyPr wrap="square" rtlCol="0">
            <a:noAutofit/>
          </a:bodyPr>
          <a:lstStyle/>
          <a:p>
            <a:pPr algn="ctr"/>
            <a:r>
              <a:rPr lang="en-IN" sz="2800" b="1" dirty="0">
                <a:solidFill>
                  <a:srgbClr val="FF0000"/>
                </a:solidFill>
              </a:rPr>
              <a:t>Teaching, Learning and Evaluation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1255986" y="1660634"/>
            <a:ext cx="45719" cy="369332"/>
          </a:xfrm>
          <a:prstGeom prst="rect">
            <a:avLst/>
          </a:prstGeom>
          <a:noFill/>
        </p:spPr>
        <p:txBody>
          <a:bodyPr wrap="square" rtlCol="0">
            <a:spAutoFit/>
          </a:bodyPr>
          <a:lstStyle/>
          <a:p>
            <a:endParaRPr lang="en-IN" dirty="0"/>
          </a:p>
        </p:txBody>
      </p:sp>
      <p:sp>
        <p:nvSpPr>
          <p:cNvPr id="5" name="TextBox 4"/>
          <p:cNvSpPr txBox="1"/>
          <p:nvPr/>
        </p:nvSpPr>
        <p:spPr>
          <a:xfrm>
            <a:off x="899160" y="957618"/>
            <a:ext cx="11292840" cy="461665"/>
          </a:xfrm>
          <a:prstGeom prst="rect">
            <a:avLst/>
          </a:prstGeom>
          <a:noFill/>
        </p:spPr>
        <p:txBody>
          <a:bodyPr wrap="square" rtlCol="0">
            <a:spAutoFit/>
          </a:bodyPr>
          <a:lstStyle/>
          <a:p>
            <a:pPr indent="0">
              <a:buFont typeface="Courier New" panose="02070309020205020404" pitchFamily="49" charset="0"/>
              <a:buNone/>
            </a:pPr>
            <a:r>
              <a:rPr lang="en-IN" sz="2400" b="1" dirty="0">
                <a:solidFill>
                  <a:srgbClr val="FF0000"/>
                </a:solidFill>
              </a:rPr>
              <a:t>Faculty– Profile:</a:t>
            </a:r>
            <a:r>
              <a:rPr lang="en-IN" sz="2400" b="1" dirty="0"/>
              <a:t> </a:t>
            </a:r>
            <a:endParaRPr lang="en-IN" sz="2400" b="1" dirty="0"/>
          </a:p>
        </p:txBody>
      </p:sp>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nvGraphicFramePr>
        <p:xfrm>
          <a:off x="281940" y="1457325"/>
          <a:ext cx="11702415" cy="4542790"/>
        </p:xfrm>
        <a:graphic>
          <a:graphicData uri="http://schemas.openxmlformats.org/drawingml/2006/table">
            <a:tbl>
              <a:tblPr firstRow="1" bandRow="1">
                <a:tableStyleId>{5940675A-B579-460E-94D1-54222C63F5DA}</a:tableStyleId>
              </a:tblPr>
              <a:tblGrid>
                <a:gridCol w="8336280"/>
                <a:gridCol w="3366135"/>
              </a:tblGrid>
              <a:tr h="674370">
                <a:tc>
                  <a:txBody>
                    <a:bodyPr/>
                    <a:lstStyle/>
                    <a:p>
                      <a:r>
                        <a:rPr lang="en-IN" sz="2400" b="1" dirty="0"/>
                        <a:t>Faculty Name</a:t>
                      </a:r>
                      <a:endParaRPr lang="en-IN" sz="2400" b="1" dirty="0"/>
                    </a:p>
                  </a:txBody>
                  <a:tcPr/>
                </a:tc>
                <a:tc>
                  <a:txBody>
                    <a:bodyPr/>
                    <a:lstStyle/>
                    <a:p>
                      <a:r>
                        <a:rPr lang="en-IN" sz="2400" b="1" dirty="0" err="1"/>
                        <a:t>Vidwan</a:t>
                      </a:r>
                      <a:r>
                        <a:rPr lang="en-IN" sz="2400" b="1" dirty="0"/>
                        <a:t> Link</a:t>
                      </a:r>
                      <a:endParaRPr lang="en-IN" sz="2400" b="1" dirty="0"/>
                    </a:p>
                  </a:txBody>
                  <a:tcPr/>
                </a:tc>
              </a:tr>
              <a:tr h="580390">
                <a:tc>
                  <a:txBody>
                    <a:bodyP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IN" sz="2000" b="1" dirty="0">
                          <a:sym typeface="+mn-ea"/>
                        </a:rPr>
                        <a:t>Prof. V. Uma </a:t>
                      </a:r>
                      <a:r>
                        <a:rPr lang="en-IN" sz="2000" b="1" dirty="0" err="1">
                          <a:sym typeface="+mn-ea"/>
                        </a:rPr>
                        <a:t>Maheswara</a:t>
                      </a:r>
                      <a:r>
                        <a:rPr lang="en-IN" sz="2000" b="1" dirty="0">
                          <a:sym typeface="+mn-ea"/>
                        </a:rPr>
                        <a:t> Rao</a:t>
                      </a:r>
                      <a:r>
                        <a:rPr lang="en-IN" sz="1800" b="1" dirty="0">
                          <a:sym typeface="+mn-ea"/>
                        </a:rPr>
                        <a:t>, Relativity and Cosmology</a:t>
                      </a:r>
                      <a:endParaRPr lang="en-IN" dirty="0"/>
                    </a:p>
                  </a:txBody>
                  <a:tcPr/>
                </a:tc>
                <a:tc>
                  <a:txBody>
                    <a:bodyP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IN" sz="1800" b="1" dirty="0">
                          <a:solidFill>
                            <a:schemeClr val="accent1">
                              <a:lumMod val="75000"/>
                            </a:schemeClr>
                          </a:solidFill>
                          <a:sym typeface="+mn-ea"/>
                        </a:rPr>
                        <a:t>(Retired in 2019)</a:t>
                      </a:r>
                      <a:endParaRPr lang="en-IN" sz="1800" b="1" dirty="0">
                        <a:solidFill>
                          <a:schemeClr val="accent1">
                            <a:lumMod val="75000"/>
                          </a:schemeClr>
                        </a:solidFill>
                      </a:endParaRPr>
                    </a:p>
                    <a:p>
                      <a:endParaRPr lang="en-IN" dirty="0"/>
                    </a:p>
                  </a:txBody>
                  <a:tcPr/>
                </a:tc>
              </a:tr>
              <a:tr h="579755">
                <a:tc>
                  <a:txBody>
                    <a:bodyP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IN" sz="2000" b="1" dirty="0">
                          <a:sym typeface="+mn-ea"/>
                        </a:rPr>
                        <a:t>Prof. K. Rajendra Prasad</a:t>
                      </a:r>
                      <a:r>
                        <a:rPr lang="en-IN" sz="1800" b="1" dirty="0">
                          <a:sym typeface="+mn-ea"/>
                        </a:rPr>
                        <a:t>, Boundary Value Problems    </a:t>
                      </a:r>
                      <a:endParaRPr lang="en-IN" sz="1800" b="1" dirty="0">
                        <a:sym typeface="+mn-ea"/>
                      </a:endParaRPr>
                    </a:p>
                    <a:p>
                      <a:endParaRPr lang="en-IN" dirty="0"/>
                    </a:p>
                  </a:txBody>
                  <a:tcPr/>
                </a:tc>
                <a:tc>
                  <a:txBody>
                    <a:bodyPr/>
                    <a:lstStyle/>
                    <a:p>
                      <a:r>
                        <a:rPr lang="en-IN" b="1" dirty="0">
                          <a:hlinkClick r:id="rId2" action="ppaction://hlinkfile"/>
                        </a:rPr>
                        <a:t>K. Rajendra Prasad</a:t>
                      </a:r>
                      <a:endParaRPr lang="en-IN" b="1" dirty="0"/>
                    </a:p>
                  </a:txBody>
                  <a:tcPr/>
                </a:tc>
              </a:tr>
              <a:tr h="636270">
                <a:tc>
                  <a:txBody>
                    <a:bodyP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IN" sz="2000" b="1" dirty="0">
                          <a:sym typeface="+mn-ea"/>
                        </a:rPr>
                        <a:t>Prof. M. Vijaya </a:t>
                      </a:r>
                      <a:r>
                        <a:rPr lang="en-IN" sz="2000" b="1" dirty="0" err="1">
                          <a:sym typeface="+mn-ea"/>
                        </a:rPr>
                        <a:t>Santhi</a:t>
                      </a:r>
                      <a:r>
                        <a:rPr lang="en-IN" sz="1800" b="1" dirty="0">
                          <a:sym typeface="+mn-ea"/>
                        </a:rPr>
                        <a:t>, Relativity and Cosmology    </a:t>
                      </a:r>
                      <a:endParaRPr lang="en-IN" sz="1800" b="1" dirty="0">
                        <a:sym typeface="+mn-ea"/>
                      </a:endParaRPr>
                    </a:p>
                    <a:p>
                      <a:endParaRPr lang="en-IN" dirty="0"/>
                    </a:p>
                  </a:txBody>
                  <a:tcPr/>
                </a:tc>
                <a:tc>
                  <a:txBody>
                    <a:bodyPr/>
                    <a:lstStyle/>
                    <a:p>
                      <a:r>
                        <a:rPr lang="en-IN" b="1" dirty="0">
                          <a:hlinkClick r:id="rId3" action="ppaction://hlinkfile"/>
                        </a:rPr>
                        <a:t>M. Vijaya Santhi</a:t>
                      </a:r>
                      <a:endParaRPr lang="en-IN" b="1" dirty="0"/>
                    </a:p>
                  </a:txBody>
                  <a:tcPr/>
                </a:tc>
              </a:tr>
              <a:tr h="608330">
                <a:tc>
                  <a:txBody>
                    <a:bodyPr/>
                    <a:lstStyle/>
                    <a:p>
                      <a:r>
                        <a:rPr lang="en-IN" sz="2000" b="1" dirty="0">
                          <a:sym typeface="+mn-ea"/>
                        </a:rPr>
                        <a:t>Prof. P. Vijaya Laxmi</a:t>
                      </a:r>
                      <a:r>
                        <a:rPr lang="en-IN" sz="1800" b="1" dirty="0">
                          <a:sym typeface="+mn-ea"/>
                        </a:rPr>
                        <a:t>, Operations Research </a:t>
                      </a:r>
                      <a:endParaRPr lang="en-IN" dirty="0"/>
                    </a:p>
                  </a:txBody>
                  <a:tcPr/>
                </a:tc>
                <a:tc>
                  <a:txBody>
                    <a:bodyPr/>
                    <a:lstStyle/>
                    <a:p>
                      <a:r>
                        <a:rPr lang="en-IN" b="1" dirty="0">
                          <a:hlinkClick r:id="rId4" action="ppaction://hlinkfile"/>
                        </a:rPr>
                        <a:t>P. Vijaya Laxmi</a:t>
                      </a:r>
                      <a:endParaRPr lang="en-IN" b="1" dirty="0"/>
                    </a:p>
                  </a:txBody>
                  <a:tcPr/>
                </a:tc>
              </a:tr>
              <a:tr h="670560">
                <a:tc>
                  <a:txBody>
                    <a:bodyPr/>
                    <a:lstStyle/>
                    <a:p>
                      <a:r>
                        <a:rPr lang="en-IN" sz="2000" b="1" dirty="0" err="1">
                          <a:sym typeface="+mn-ea"/>
                        </a:rPr>
                        <a:t>Dr.</a:t>
                      </a:r>
                      <a:r>
                        <a:rPr lang="en-IN" sz="2000" b="1" dirty="0">
                          <a:sym typeface="+mn-ea"/>
                        </a:rPr>
                        <a:t> T. Vinutha</a:t>
                      </a:r>
                      <a:r>
                        <a:rPr lang="en-IN" sz="1800" b="1" dirty="0">
                          <a:sym typeface="+mn-ea"/>
                        </a:rPr>
                        <a:t>, Assistant Professor (UGC-FRP), Relativity and Cosmology </a:t>
                      </a:r>
                      <a:endParaRPr lang="en-IN" dirty="0"/>
                    </a:p>
                  </a:txBody>
                  <a:tcPr/>
                </a:tc>
                <a:tc>
                  <a:txBody>
                    <a:bodyP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IN" sz="1800" b="1" dirty="0">
                          <a:sym typeface="+mn-ea"/>
                          <a:hlinkClick r:id="rId5" action="ppaction://hlinkfile"/>
                        </a:rPr>
                        <a:t>T. Vinutha</a:t>
                      </a:r>
                      <a:endParaRPr lang="en-IN" sz="1800" b="1" dirty="0">
                        <a:sym typeface="+mn-ea"/>
                      </a:endParaRPr>
                    </a:p>
                    <a:p>
                      <a:endParaRPr lang="en-IN" dirty="0"/>
                    </a:p>
                  </a:txBody>
                  <a:tcPr/>
                </a:tc>
              </a:tr>
              <a:tr h="608330">
                <a:tc>
                  <a:txBody>
                    <a:bodyPr/>
                    <a:lstStyle/>
                    <a:p>
                      <a:r>
                        <a:rPr lang="en-IN" sz="2000" b="1" dirty="0" err="1">
                          <a:sym typeface="+mn-ea"/>
                        </a:rPr>
                        <a:t>Dr.</a:t>
                      </a:r>
                      <a:r>
                        <a:rPr lang="en-IN" sz="2000" b="1" dirty="0">
                          <a:sym typeface="+mn-ea"/>
                        </a:rPr>
                        <a:t> M. Tripathy</a:t>
                      </a:r>
                      <a:r>
                        <a:rPr lang="en-IN" sz="1800" b="1" dirty="0">
                          <a:sym typeface="+mn-ea"/>
                        </a:rPr>
                        <a:t>, Assistant Professor (UGC-FRP), Numerical Analysis </a:t>
                      </a:r>
                      <a:endParaRPr lang="en-IN" dirty="0"/>
                    </a:p>
                  </a:txBody>
                  <a:tcPr/>
                </a:tc>
                <a:tc>
                  <a:txBody>
                    <a:bodyPr/>
                    <a:lstStyle/>
                    <a:p>
                      <a:r>
                        <a:rPr lang="en-IN" b="1" dirty="0">
                          <a:hlinkClick r:id="rId6" action="ppaction://hlinkfile"/>
                        </a:rPr>
                        <a:t>M. Tripathy</a:t>
                      </a:r>
                      <a:endParaRPr lang="en-IN" b="1" dirty="0"/>
                    </a:p>
                  </a:txBody>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6695"/>
            <a:ext cx="12191365" cy="953135"/>
          </a:xfrm>
          <a:prstGeom prst="rect">
            <a:avLst/>
          </a:prstGeom>
          <a:noFill/>
        </p:spPr>
        <p:txBody>
          <a:bodyPr wrap="square" rtlCol="0">
            <a:spAutoFit/>
          </a:bodyPr>
          <a:lstStyle/>
          <a:p>
            <a:pPr algn="ctr"/>
            <a:r>
              <a:rPr lang="en-IN" sz="2800" b="1" dirty="0">
                <a:solidFill>
                  <a:srgbClr val="FF0000"/>
                </a:solidFill>
              </a:rPr>
              <a:t>Teaching, Learning and Evaluation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1255986" y="1660634"/>
            <a:ext cx="45719" cy="369332"/>
          </a:xfrm>
          <a:prstGeom prst="rect">
            <a:avLst/>
          </a:prstGeom>
          <a:noFill/>
        </p:spPr>
        <p:txBody>
          <a:bodyPr wrap="square" rtlCol="0">
            <a:spAutoFit/>
          </a:bodyPr>
          <a:lstStyle/>
          <a:p>
            <a:endParaRPr lang="en-IN" dirty="0"/>
          </a:p>
        </p:txBody>
      </p:sp>
      <p:sp>
        <p:nvSpPr>
          <p:cNvPr id="5" name="TextBox 4"/>
          <p:cNvSpPr txBox="1"/>
          <p:nvPr/>
        </p:nvSpPr>
        <p:spPr>
          <a:xfrm>
            <a:off x="620395" y="749935"/>
            <a:ext cx="11319510" cy="5262245"/>
          </a:xfrm>
          <a:prstGeom prst="rect">
            <a:avLst/>
          </a:prstGeom>
          <a:noFill/>
        </p:spPr>
        <p:txBody>
          <a:bodyPr wrap="square" rtlCol="0">
            <a:spAutoFit/>
          </a:bodyPr>
          <a:lstStyle/>
          <a:p>
            <a:endParaRPr lang="en-IN" sz="2400" b="1" dirty="0"/>
          </a:p>
          <a:p>
            <a:pPr indent="0" algn="just">
              <a:buFont typeface="Arial" panose="020B0604020202020204" pitchFamily="34" charset="0"/>
              <a:buNone/>
            </a:pPr>
            <a:r>
              <a:rPr lang="en-IN" sz="2400" b="1" dirty="0">
                <a:solidFill>
                  <a:srgbClr val="FF0000"/>
                </a:solidFill>
              </a:rPr>
              <a:t>Awards, Recognitions/fellowship: </a:t>
            </a:r>
            <a:endParaRPr lang="en-IN" sz="2400" b="1" dirty="0">
              <a:solidFill>
                <a:srgbClr val="FF0000"/>
              </a:solidFill>
            </a:endParaRPr>
          </a:p>
          <a:p>
            <a:pPr indent="0" algn="just">
              <a:buFont typeface="Arial" panose="020B0604020202020204" pitchFamily="34" charset="0"/>
              <a:buNone/>
            </a:pPr>
            <a:endParaRPr lang="en-IN" sz="2400" b="1" dirty="0">
              <a:solidFill>
                <a:srgbClr val="FF0000"/>
              </a:solidFill>
            </a:endParaRPr>
          </a:p>
          <a:p>
            <a:pPr marL="342900" indent="-342900" algn="just">
              <a:buFont typeface="Wingdings" panose="05000000000000000000" charset="0"/>
              <a:buChar char="v"/>
            </a:pPr>
            <a:r>
              <a:rPr lang="en-IN" altLang="en-US" sz="2400" b="1" dirty="0">
                <a:solidFill>
                  <a:schemeClr val="tx1"/>
                </a:solidFill>
                <a:sym typeface="+mn-ea"/>
              </a:rPr>
              <a:t>Prof. K. </a:t>
            </a:r>
            <a:r>
              <a:rPr lang="en-IN" altLang="en-US" sz="2400" b="1" dirty="0" err="1">
                <a:solidFill>
                  <a:schemeClr val="tx1"/>
                </a:solidFill>
                <a:sym typeface="+mn-ea"/>
              </a:rPr>
              <a:t>Rajendra</a:t>
            </a:r>
            <a:r>
              <a:rPr lang="en-IN" altLang="en-US" sz="2400" b="1" dirty="0">
                <a:solidFill>
                  <a:schemeClr val="tx1"/>
                </a:solidFill>
                <a:sym typeface="+mn-ea"/>
              </a:rPr>
              <a:t> Prasad, </a:t>
            </a:r>
            <a:r>
              <a:rPr lang="en-IN" altLang="en-US" sz="2400" b="1" dirty="0">
                <a:sym typeface="+mn-ea"/>
              </a:rPr>
              <a:t>BOYSCAST </a:t>
            </a:r>
            <a:r>
              <a:rPr lang="en-IN" altLang="en-US" sz="2400" b="1" dirty="0">
                <a:solidFill>
                  <a:schemeClr val="tx1"/>
                </a:solidFill>
                <a:sym typeface="+mn-ea"/>
              </a:rPr>
              <a:t>Fellowship, DST,  Auburn University, USA for collaborative research with Prof.Johnny Henderson.</a:t>
            </a:r>
            <a:endParaRPr lang="en-IN" altLang="en-US" sz="2400" b="1" dirty="0">
              <a:solidFill>
                <a:schemeClr val="tx1"/>
              </a:solidFill>
              <a:sym typeface="+mn-ea"/>
            </a:endParaRPr>
          </a:p>
          <a:p>
            <a:pPr indent="0" algn="just">
              <a:buFont typeface="Wingdings" panose="05000000000000000000" charset="0"/>
              <a:buNone/>
            </a:pPr>
            <a:r>
              <a:rPr lang="en-IN" altLang="en-US" sz="2400" b="1" dirty="0">
                <a:solidFill>
                  <a:schemeClr val="tx1"/>
                </a:solidFill>
                <a:sym typeface="+mn-ea"/>
              </a:rPr>
              <a:t>             Life Member: Indian Science Congress Association,</a:t>
            </a:r>
            <a:endParaRPr lang="en-IN" altLang="en-US" sz="2400" b="1" dirty="0">
              <a:solidFill>
                <a:schemeClr val="tx1"/>
              </a:solidFill>
              <a:sym typeface="+mn-ea"/>
            </a:endParaRPr>
          </a:p>
          <a:p>
            <a:pPr indent="0" algn="just">
              <a:buFont typeface="Wingdings" panose="05000000000000000000" charset="0"/>
              <a:buNone/>
            </a:pPr>
            <a:r>
              <a:rPr lang="en-IN" altLang="en-US" sz="2400" b="1" dirty="0">
                <a:solidFill>
                  <a:schemeClr val="tx1"/>
                </a:solidFill>
                <a:sym typeface="+mn-ea"/>
              </a:rPr>
              <a:t>                                     International Society for Difference Equations, USA</a:t>
            </a:r>
            <a:endParaRPr lang="en-IN" altLang="en-US" sz="2400" b="1" dirty="0">
              <a:solidFill>
                <a:schemeClr val="tx1"/>
              </a:solidFill>
              <a:sym typeface="+mn-ea"/>
            </a:endParaRPr>
          </a:p>
          <a:p>
            <a:pPr indent="0" algn="just">
              <a:buFont typeface="Wingdings" panose="05000000000000000000" charset="0"/>
              <a:buNone/>
            </a:pPr>
            <a:r>
              <a:rPr lang="en-IN" altLang="en-US" sz="2400" b="1" dirty="0">
                <a:solidFill>
                  <a:schemeClr val="tx1"/>
                </a:solidFill>
                <a:sym typeface="+mn-ea"/>
              </a:rPr>
              <a:t>             Member  : American Mathematical Society, USA from 1999 onwards</a:t>
            </a:r>
            <a:endParaRPr lang="en-IN" altLang="en-US" sz="2400" b="1" dirty="0">
              <a:solidFill>
                <a:schemeClr val="tx1"/>
              </a:solidFill>
              <a:sym typeface="+mn-ea"/>
            </a:endParaRPr>
          </a:p>
          <a:p>
            <a:pPr marL="342900" indent="-342900" algn="just">
              <a:buFont typeface="Wingdings" panose="05000000000000000000" charset="0"/>
              <a:buChar char="v"/>
            </a:pPr>
            <a:endParaRPr lang="en-IN" altLang="en-US" sz="2400" b="1" dirty="0">
              <a:solidFill>
                <a:schemeClr val="tx1"/>
              </a:solidFill>
              <a:sym typeface="+mn-ea"/>
            </a:endParaRPr>
          </a:p>
          <a:p>
            <a:pPr marL="342900" indent="-342900" algn="just">
              <a:buFont typeface="Wingdings" panose="05000000000000000000" charset="0"/>
              <a:buChar char="v"/>
            </a:pPr>
            <a:r>
              <a:rPr lang="en-IN" altLang="en-US" sz="2400" b="1" dirty="0" err="1">
                <a:solidFill>
                  <a:schemeClr val="tx1"/>
                </a:solidFill>
                <a:sym typeface="+mn-ea"/>
              </a:rPr>
              <a:t>Dr.</a:t>
            </a:r>
            <a:r>
              <a:rPr lang="en-IN" altLang="en-US" sz="2400" b="1" dirty="0">
                <a:solidFill>
                  <a:schemeClr val="tx1"/>
                </a:solidFill>
                <a:sym typeface="+mn-ea"/>
              </a:rPr>
              <a:t> T. </a:t>
            </a:r>
            <a:r>
              <a:rPr lang="en-IN" altLang="en-US" sz="2400" b="1" dirty="0" err="1">
                <a:solidFill>
                  <a:schemeClr val="tx1"/>
                </a:solidFill>
                <a:sym typeface="+mn-ea"/>
              </a:rPr>
              <a:t>Vinutha</a:t>
            </a:r>
            <a:r>
              <a:rPr lang="en-IN" altLang="en-US" sz="2400" b="1" dirty="0">
                <a:solidFill>
                  <a:schemeClr val="tx1"/>
                </a:solidFill>
                <a:sym typeface="+mn-ea"/>
              </a:rPr>
              <a:t>: Visiting Associate, IUCAA, Pune.</a:t>
            </a:r>
            <a:endParaRPr lang="en-IN" altLang="en-US" sz="2400" b="1" dirty="0">
              <a:solidFill>
                <a:schemeClr val="tx1"/>
              </a:solidFill>
              <a:sym typeface="+mn-ea"/>
            </a:endParaRPr>
          </a:p>
          <a:p>
            <a:pPr marL="342900" indent="-342900" algn="just">
              <a:buFont typeface="Wingdings" panose="05000000000000000000" charset="0"/>
              <a:buChar char="v"/>
            </a:pPr>
            <a:endParaRPr lang="en-IN" altLang="en-US" sz="2400" b="1" dirty="0">
              <a:solidFill>
                <a:schemeClr val="tx1"/>
              </a:solidFill>
              <a:sym typeface="+mn-ea"/>
            </a:endParaRPr>
          </a:p>
          <a:p>
            <a:pPr marL="342900" indent="-342900" algn="just">
              <a:buFont typeface="Wingdings" panose="05000000000000000000" charset="0"/>
              <a:buChar char="v"/>
            </a:pPr>
            <a:r>
              <a:rPr lang="en-IN" altLang="en-US" sz="2400" b="1" dirty="0" err="1">
                <a:solidFill>
                  <a:schemeClr val="tx1"/>
                </a:solidFill>
                <a:sym typeface="+mn-ea"/>
              </a:rPr>
              <a:t>Dr.</a:t>
            </a:r>
            <a:r>
              <a:rPr lang="en-IN" altLang="en-US" sz="2400" b="1" dirty="0">
                <a:solidFill>
                  <a:schemeClr val="tx1"/>
                </a:solidFill>
                <a:sym typeface="+mn-ea"/>
              </a:rPr>
              <a:t> </a:t>
            </a:r>
            <a:r>
              <a:rPr lang="en-IN" altLang="en-US" sz="2400" b="1" dirty="0" err="1">
                <a:solidFill>
                  <a:schemeClr val="tx1"/>
                </a:solidFill>
                <a:sym typeface="+mn-ea"/>
              </a:rPr>
              <a:t>Madhusmita</a:t>
            </a:r>
            <a:r>
              <a:rPr lang="en-IN" altLang="en-US" sz="2400" b="1" dirty="0">
                <a:solidFill>
                  <a:schemeClr val="tx1"/>
                </a:solidFill>
                <a:sym typeface="+mn-ea"/>
              </a:rPr>
              <a:t> Tripathy, Postdoc, DFG, Germany.</a:t>
            </a:r>
            <a:endParaRPr lang="en-IN" altLang="en-US" sz="2400" b="1" dirty="0">
              <a:solidFill>
                <a:schemeClr val="tx1"/>
              </a:solidFill>
              <a:sym typeface="+mn-ea"/>
            </a:endParaRPr>
          </a:p>
          <a:p>
            <a:pPr indent="0" algn="just">
              <a:buFont typeface="Arial" panose="020B0604020202020204" pitchFamily="34" charset="0"/>
              <a:buNone/>
            </a:pPr>
            <a:endParaRPr lang="en-IN" sz="2400" b="1" dirty="0"/>
          </a:p>
          <a:p>
            <a:endParaRPr lang="en-IN" sz="2400" b="1" dirty="0"/>
          </a:p>
        </p:txBody>
      </p:sp>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1355"/>
            <a:ext cx="12192635" cy="1066165"/>
          </a:xfrm>
        </p:spPr>
        <p:txBody>
          <a:bodyPr/>
          <a:lstStyle/>
          <a:p>
            <a:r>
              <a:rPr lang="en-IN" altLang="en-US" sz="2800" b="1" dirty="0">
                <a:solidFill>
                  <a:srgbClr val="FF0000"/>
                </a:solidFill>
              </a:rPr>
              <a:t>STUDENTS FEEDBACK</a:t>
            </a:r>
            <a:endParaRPr lang="en-IN" altLang="en-US" sz="2800" b="1" dirty="0">
              <a:solidFill>
                <a:srgbClr val="FF0000"/>
              </a:solidFill>
            </a:endParaRPr>
          </a:p>
        </p:txBody>
      </p:sp>
      <p:sp>
        <p:nvSpPr>
          <p:cNvPr id="3" name="Content Placeholder 2"/>
          <p:cNvSpPr>
            <a:spLocks noGrp="1"/>
          </p:cNvSpPr>
          <p:nvPr>
            <p:ph idx="1"/>
          </p:nvPr>
        </p:nvSpPr>
        <p:spPr/>
        <p:txBody>
          <a:bodyPr/>
          <a:lstStyle/>
          <a:p>
            <a:pPr marL="0" indent="0">
              <a:buNone/>
            </a:pPr>
            <a:r>
              <a:rPr lang="en-IN" altLang="en-US" sz="2400" dirty="0"/>
              <a:t>All the staff members got good feed back from the students.  Average total index of the faculty is around 92%.</a:t>
            </a:r>
            <a:endParaRPr lang="en-IN" altLang="en-US" sz="2400" dirty="0"/>
          </a:p>
          <a:p>
            <a:pPr marL="0" indent="0">
              <a:buNone/>
            </a:pPr>
            <a:r>
              <a:rPr lang="en-IN" altLang="en-US" sz="2400" dirty="0">
                <a:solidFill>
                  <a:schemeClr val="accent1">
                    <a:lumMod val="75000"/>
                  </a:schemeClr>
                </a:solidFill>
              </a:rPr>
              <a:t> </a:t>
            </a:r>
            <a:endParaRPr lang="en-IN" altLang="en-US" sz="2400" dirty="0">
              <a:solidFill>
                <a:schemeClr val="accent1">
                  <a:lumMod val="75000"/>
                </a:schemeClr>
              </a:solidFill>
            </a:endParaRPr>
          </a:p>
          <a:p>
            <a:pPr marL="514350" indent="-514350">
              <a:buAutoNum type="arabicPeriod"/>
            </a:pPr>
            <a:r>
              <a:rPr lang="en-IN" altLang="en-US" sz="2400" dirty="0">
                <a:solidFill>
                  <a:schemeClr val="accent1">
                    <a:lumMod val="75000"/>
                  </a:schemeClr>
                </a:solidFill>
                <a:hlinkClick r:id="rId1" action="ppaction://hlinkfile"/>
              </a:rPr>
              <a:t>K.RAJENDRA PRASAD</a:t>
            </a:r>
            <a:endParaRPr lang="en-IN" altLang="en-US" sz="2400" dirty="0">
              <a:solidFill>
                <a:schemeClr val="accent1">
                  <a:lumMod val="75000"/>
                </a:schemeClr>
              </a:solidFill>
            </a:endParaRPr>
          </a:p>
          <a:p>
            <a:pPr marL="514350" indent="-514350">
              <a:buAutoNum type="arabicPeriod"/>
            </a:pPr>
            <a:r>
              <a:rPr lang="en-IN" altLang="en-US" sz="2400" dirty="0">
                <a:solidFill>
                  <a:schemeClr val="accent1">
                    <a:lumMod val="75000"/>
                  </a:schemeClr>
                </a:solidFill>
                <a:hlinkClick r:id="rId2" action="ppaction://hlinkfile"/>
              </a:rPr>
              <a:t>M.VIJAYA SANTHI</a:t>
            </a:r>
            <a:endParaRPr lang="en-IN" altLang="en-US" sz="2400" dirty="0">
              <a:solidFill>
                <a:schemeClr val="accent1">
                  <a:lumMod val="75000"/>
                </a:schemeClr>
              </a:solidFill>
            </a:endParaRPr>
          </a:p>
          <a:p>
            <a:pPr marL="514350" indent="-514350">
              <a:buAutoNum type="arabicPeriod"/>
            </a:pPr>
            <a:r>
              <a:rPr lang="en-IN" altLang="en-US" sz="2400" dirty="0">
                <a:solidFill>
                  <a:schemeClr val="accent1">
                    <a:lumMod val="75000"/>
                  </a:schemeClr>
                </a:solidFill>
                <a:hlinkClick r:id="rId3" action="ppaction://hlinkfile"/>
              </a:rPr>
              <a:t>P.VIJAYA LAXMI</a:t>
            </a:r>
            <a:endParaRPr lang="en-IN" altLang="en-US" sz="2400" dirty="0">
              <a:solidFill>
                <a:schemeClr val="accent1">
                  <a:lumMod val="75000"/>
                </a:schemeClr>
              </a:solidFill>
            </a:endParaRPr>
          </a:p>
          <a:p>
            <a:pPr marL="514350" indent="-514350">
              <a:buAutoNum type="arabicPeriod"/>
            </a:pPr>
            <a:r>
              <a:rPr lang="en-IN" altLang="en-US" sz="2400" u="sng" dirty="0">
                <a:solidFill>
                  <a:schemeClr val="accent1">
                    <a:lumMod val="75000"/>
                  </a:schemeClr>
                </a:solidFill>
                <a:sym typeface="+mn-ea"/>
              </a:rPr>
              <a:t>T. VINUTHA</a:t>
            </a:r>
            <a:endParaRPr lang="en-IN" altLang="en-US" sz="2400" u="sng" dirty="0">
              <a:solidFill>
                <a:schemeClr val="accent1">
                  <a:lumMod val="75000"/>
                </a:schemeClr>
              </a:solidFill>
            </a:endParaRPr>
          </a:p>
          <a:p>
            <a:pPr marL="514350" indent="-514350">
              <a:buAutoNum type="arabicPeriod"/>
            </a:pPr>
            <a:r>
              <a:rPr lang="en-IN" altLang="en-US" sz="2400" u="sng" dirty="0">
                <a:solidFill>
                  <a:schemeClr val="accent1">
                    <a:lumMod val="75000"/>
                  </a:schemeClr>
                </a:solidFill>
                <a:sym typeface="+mn-ea"/>
              </a:rPr>
              <a:t>M. TRIPATHY</a:t>
            </a:r>
            <a:endParaRPr lang="en-IN" altLang="en-US" sz="2400" u="sng" dirty="0">
              <a:solidFill>
                <a:schemeClr val="accent1">
                  <a:lumMod val="75000"/>
                </a:schemeClr>
              </a:solidFill>
            </a:endParaRPr>
          </a:p>
          <a:p>
            <a:pPr marL="0" indent="0">
              <a:buNone/>
            </a:pPr>
            <a:endParaRPr lang="en-IN" altLang="en-US" sz="2400" dirty="0"/>
          </a:p>
          <a:p>
            <a:pPr marL="0" indent="0">
              <a:buNone/>
            </a:pPr>
            <a:endParaRPr lang="en-IN" altLang="en-US" sz="2400"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5" name="Text Box 4"/>
          <p:cNvSpPr txBox="1"/>
          <p:nvPr/>
        </p:nvSpPr>
        <p:spPr>
          <a:xfrm>
            <a:off x="0" y="196850"/>
            <a:ext cx="12192635" cy="1383665"/>
          </a:xfrm>
          <a:prstGeom prst="rect">
            <a:avLst/>
          </a:prstGeom>
          <a:noFill/>
        </p:spPr>
        <p:txBody>
          <a:bodyPr wrap="square" rtlCol="0">
            <a:spAutoFit/>
          </a:bodyPr>
          <a:p>
            <a:pPr algn="ctr"/>
            <a:r>
              <a:rPr lang="en-IN" sz="2800" b="1" dirty="0">
                <a:solidFill>
                  <a:srgbClr val="FF0000"/>
                </a:solidFill>
                <a:sym typeface="+mn-ea"/>
              </a:rPr>
              <a:t>Teaching, Learning and Evaluation (contd..)</a:t>
            </a:r>
            <a:endParaRPr lang="en-IN" sz="2800" b="1" dirty="0">
              <a:solidFill>
                <a:srgbClr val="FF0000"/>
              </a:solidFill>
            </a:endParaRPr>
          </a:p>
          <a:p>
            <a:pPr algn="ctr"/>
            <a:endParaRPr lang="en-IN" sz="2800" b="1" dirty="0">
              <a:solidFill>
                <a:srgbClr val="FF0000"/>
              </a:solidFill>
            </a:endParaRPr>
          </a:p>
          <a:p>
            <a:pPr algn="ctr"/>
            <a:endParaRPr lang="en-US" sz="2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00" y="292100"/>
            <a:ext cx="12192000" cy="953135"/>
          </a:xfrm>
          <a:prstGeom prst="rect">
            <a:avLst/>
          </a:prstGeom>
          <a:noFill/>
        </p:spPr>
        <p:txBody>
          <a:bodyPr wrap="square" rtlCol="0">
            <a:spAutoFit/>
          </a:bodyPr>
          <a:lstStyle/>
          <a:p>
            <a:pPr algn="ctr"/>
            <a:r>
              <a:rPr lang="en-IN" sz="2800" b="1" dirty="0" smtClean="0">
                <a:solidFill>
                  <a:srgbClr val="FF0000"/>
                </a:solidFill>
              </a:rPr>
              <a:t>Teaching</a:t>
            </a:r>
            <a:r>
              <a:rPr lang="en-IN" sz="2800" b="1" dirty="0">
                <a:solidFill>
                  <a:srgbClr val="FF0000"/>
                </a:solidFill>
              </a:rPr>
              <a:t>, Learning and Evaluation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1255986" y="1660634"/>
            <a:ext cx="45719" cy="369332"/>
          </a:xfrm>
          <a:prstGeom prst="rect">
            <a:avLst/>
          </a:prstGeom>
          <a:noFill/>
        </p:spPr>
        <p:txBody>
          <a:bodyPr wrap="square" rtlCol="0">
            <a:spAutoFit/>
          </a:bodyPr>
          <a:lstStyle/>
          <a:p>
            <a:endParaRPr lang="en-IN" dirty="0"/>
          </a:p>
        </p:txBody>
      </p:sp>
      <p:sp>
        <p:nvSpPr>
          <p:cNvPr id="5" name="TextBox 4"/>
          <p:cNvSpPr txBox="1"/>
          <p:nvPr/>
        </p:nvSpPr>
        <p:spPr>
          <a:xfrm>
            <a:off x="850900" y="821055"/>
            <a:ext cx="10489565" cy="830997"/>
          </a:xfrm>
          <a:prstGeom prst="rect">
            <a:avLst/>
          </a:prstGeom>
          <a:noFill/>
        </p:spPr>
        <p:txBody>
          <a:bodyPr wrap="square" rtlCol="0">
            <a:spAutoFit/>
          </a:bodyPr>
          <a:lstStyle/>
          <a:p>
            <a:pPr indent="0">
              <a:buFont typeface="Courier New" panose="02070309020205020404" pitchFamily="49" charset="0"/>
              <a:buNone/>
            </a:pPr>
            <a:r>
              <a:rPr lang="en-IN" sz="2400" b="1" dirty="0" smtClean="0">
                <a:solidFill>
                  <a:srgbClr val="FF0000"/>
                </a:solidFill>
              </a:rPr>
              <a:t>                                              </a:t>
            </a:r>
            <a:r>
              <a:rPr lang="en-IN" sz="2400" b="1" dirty="0">
                <a:solidFill>
                  <a:srgbClr val="FF0000"/>
                </a:solidFill>
              </a:rPr>
              <a:t>Demand Ratio: </a:t>
            </a:r>
            <a:r>
              <a:rPr lang="en-IN" sz="2400" b="1" dirty="0"/>
              <a:t>  </a:t>
            </a:r>
            <a:endParaRPr lang="en-IN" sz="2400" b="1" dirty="0"/>
          </a:p>
          <a:p>
            <a:endParaRPr lang="en-IN" sz="2400" b="1"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graphicFrame>
        <p:nvGraphicFramePr>
          <p:cNvPr id="2" name="Table 1"/>
          <p:cNvGraphicFramePr/>
          <p:nvPr/>
        </p:nvGraphicFramePr>
        <p:xfrm>
          <a:off x="204952" y="1660634"/>
          <a:ext cx="7062951" cy="4361794"/>
        </p:xfrm>
        <a:graphic>
          <a:graphicData uri="http://schemas.openxmlformats.org/drawingml/2006/table">
            <a:tbl>
              <a:tblPr firstRow="1" bandRow="1">
                <a:tableStyleId>{5940675A-B579-460E-94D1-54222C63F5DA}</a:tableStyleId>
              </a:tblPr>
              <a:tblGrid>
                <a:gridCol w="1371600"/>
                <a:gridCol w="961696"/>
                <a:gridCol w="1734207"/>
                <a:gridCol w="1686911"/>
                <a:gridCol w="1308537"/>
              </a:tblGrid>
              <a:tr h="1114097">
                <a:tc>
                  <a:txBody>
                    <a:bodyPr/>
                    <a:lstStyle/>
                    <a:p>
                      <a:pPr algn="ctr">
                        <a:buNone/>
                      </a:pPr>
                      <a:r>
                        <a:rPr lang="en-US" sz="2400" b="1" dirty="0">
                          <a:latin typeface="Calibri" panose="020F0502020204030204" charset="0"/>
                          <a:cs typeface="Calibri" panose="020F0502020204030204" charset="0"/>
                        </a:rPr>
                        <a:t>Academic Year</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20000"/>
                        <a:lumOff val="80000"/>
                      </a:schemeClr>
                    </a:solidFill>
                  </a:tcPr>
                </a:tc>
                <a:tc>
                  <a:txBody>
                    <a:bodyPr/>
                    <a:lstStyle/>
                    <a:p>
                      <a:pPr algn="ctr">
                        <a:buNone/>
                      </a:pPr>
                      <a:r>
                        <a:rPr lang="en-US" sz="2400" b="1" dirty="0">
                          <a:latin typeface="Calibri" panose="020F0502020204030204" charset="0"/>
                          <a:cs typeface="Calibri" panose="020F0502020204030204" charset="0"/>
                        </a:rPr>
                        <a:t>No. of Seats</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20000"/>
                        <a:lumOff val="80000"/>
                      </a:schemeClr>
                    </a:solidFill>
                  </a:tcPr>
                </a:tc>
                <a:tc>
                  <a:txBody>
                    <a:bodyPr/>
                    <a:lstStyle/>
                    <a:p>
                      <a:pPr algn="ctr">
                        <a:buNone/>
                      </a:pPr>
                      <a:r>
                        <a:rPr lang="en-US" sz="2400" b="1" dirty="0">
                          <a:latin typeface="Calibri" panose="020F0502020204030204" charset="0"/>
                          <a:cs typeface="Calibri" panose="020F0502020204030204" charset="0"/>
                        </a:rPr>
                        <a:t>No. of Applications</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20000"/>
                        <a:lumOff val="80000"/>
                      </a:schemeClr>
                    </a:solidFill>
                  </a:tcPr>
                </a:tc>
                <a:tc>
                  <a:txBody>
                    <a:bodyPr/>
                    <a:lstStyle/>
                    <a:p>
                      <a:pPr algn="ctr">
                        <a:buNone/>
                      </a:pPr>
                      <a:r>
                        <a:rPr lang="en-US" sz="2400" b="1" dirty="0">
                          <a:latin typeface="Calibri" panose="020F0502020204030204" charset="0"/>
                          <a:cs typeface="Calibri" panose="020F0502020204030204" charset="0"/>
                        </a:rPr>
                        <a:t>No. of Admissions</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20000"/>
                        <a:lumOff val="80000"/>
                      </a:schemeClr>
                    </a:solidFill>
                  </a:tcPr>
                </a:tc>
                <a:tc>
                  <a:txBody>
                    <a:bodyPr/>
                    <a:lstStyle/>
                    <a:p>
                      <a:pPr algn="ctr">
                        <a:buNone/>
                      </a:pPr>
                      <a:r>
                        <a:rPr lang="en-US" sz="2400" b="1" dirty="0">
                          <a:latin typeface="Calibri" panose="020F0502020204030204" charset="0"/>
                          <a:cs typeface="Calibri" panose="020F0502020204030204" charset="0"/>
                        </a:rPr>
                        <a:t>Demand Ratio</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20000"/>
                        <a:lumOff val="80000"/>
                      </a:schemeClr>
                    </a:solidFill>
                  </a:tcPr>
                </a:tc>
              </a:tr>
              <a:tr h="677148">
                <a:tc>
                  <a:txBody>
                    <a:bodyPr/>
                    <a:lstStyle/>
                    <a:p>
                      <a:pPr algn="ctr">
                        <a:buNone/>
                      </a:pPr>
                      <a:r>
                        <a:rPr lang="en-US" sz="2400" b="1" dirty="0">
                          <a:latin typeface="Calibri" panose="020F0502020204030204" charset="0"/>
                          <a:cs typeface="Calibri" panose="020F0502020204030204" charset="0"/>
                        </a:rPr>
                        <a:t>2017-18</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400" b="1">
                          <a:latin typeface="Calibri" panose="020F0502020204030204" charset="0"/>
                          <a:cs typeface="Calibri" panose="020F0502020204030204" charset="0"/>
                        </a:rPr>
                        <a:t>40</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a:latin typeface="Calibri" panose="020F0502020204030204" charset="0"/>
                          <a:cs typeface="Calibri" panose="020F0502020204030204" charset="0"/>
                        </a:rPr>
                        <a:t>2492</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a:latin typeface="Calibri" panose="020F0502020204030204" charset="0"/>
                          <a:cs typeface="Calibri" panose="020F0502020204030204" charset="0"/>
                        </a:rPr>
                        <a:t>40</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dirty="0">
                          <a:latin typeface="Calibri" panose="020F0502020204030204" charset="0"/>
                          <a:cs typeface="Calibri" panose="020F0502020204030204" charset="0"/>
                        </a:rPr>
                        <a:t>1:62</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77148">
                <a:tc>
                  <a:txBody>
                    <a:bodyPr/>
                    <a:lstStyle/>
                    <a:p>
                      <a:pPr algn="ctr">
                        <a:buNone/>
                      </a:pPr>
                      <a:r>
                        <a:rPr lang="en-US" sz="2400" b="1" dirty="0">
                          <a:latin typeface="Calibri" panose="020F0502020204030204" charset="0"/>
                          <a:cs typeface="Calibri" panose="020F0502020204030204" charset="0"/>
                        </a:rPr>
                        <a:t>2018-19</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400" b="1">
                          <a:latin typeface="Calibri" panose="020F0502020204030204" charset="0"/>
                          <a:cs typeface="Calibri" panose="020F0502020204030204" charset="0"/>
                        </a:rPr>
                        <a:t>47</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a:latin typeface="Calibri" panose="020F0502020204030204" charset="0"/>
                          <a:cs typeface="Calibri" panose="020F0502020204030204" charset="0"/>
                        </a:rPr>
                        <a:t>1802</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a:latin typeface="Calibri" panose="020F0502020204030204" charset="0"/>
                          <a:cs typeface="Calibri" panose="020F0502020204030204" charset="0"/>
                        </a:rPr>
                        <a:t>47</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dirty="0">
                          <a:latin typeface="Calibri" panose="020F0502020204030204" charset="0"/>
                          <a:cs typeface="Calibri" panose="020F0502020204030204" charset="0"/>
                        </a:rPr>
                        <a:t>1:38</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77148">
                <a:tc>
                  <a:txBody>
                    <a:bodyPr/>
                    <a:lstStyle/>
                    <a:p>
                      <a:pPr algn="ctr">
                        <a:buNone/>
                      </a:pPr>
                      <a:r>
                        <a:rPr lang="en-US" sz="2400" b="1" dirty="0">
                          <a:latin typeface="Calibri" panose="020F0502020204030204" charset="0"/>
                          <a:cs typeface="Calibri" panose="020F0502020204030204" charset="0"/>
                        </a:rPr>
                        <a:t>2019-20</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400" b="1">
                          <a:latin typeface="Calibri" panose="020F0502020204030204" charset="0"/>
                          <a:cs typeface="Calibri" panose="020F0502020204030204" charset="0"/>
                        </a:rPr>
                        <a:t>50</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a:latin typeface="Calibri" panose="020F0502020204030204" charset="0"/>
                          <a:cs typeface="Calibri" panose="020F0502020204030204" charset="0"/>
                        </a:rPr>
                        <a:t>1885</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a:latin typeface="Calibri" panose="020F0502020204030204" charset="0"/>
                          <a:cs typeface="Calibri" panose="020F0502020204030204" charset="0"/>
                        </a:rPr>
                        <a:t>50</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dirty="0">
                          <a:latin typeface="Calibri" panose="020F0502020204030204" charset="0"/>
                          <a:cs typeface="Calibri" panose="020F0502020204030204" charset="0"/>
                        </a:rPr>
                        <a:t>1:3</a:t>
                      </a:r>
                      <a:r>
                        <a:rPr lang="en-IN" altLang="en-US" sz="2400" b="1" dirty="0">
                          <a:latin typeface="Calibri" panose="020F0502020204030204" charset="0"/>
                          <a:cs typeface="Calibri" panose="020F0502020204030204" charset="0"/>
                        </a:rPr>
                        <a:t>8</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77148">
                <a:tc>
                  <a:txBody>
                    <a:bodyPr/>
                    <a:lstStyle/>
                    <a:p>
                      <a:pPr algn="ctr">
                        <a:buNone/>
                      </a:pPr>
                      <a:r>
                        <a:rPr lang="en-US" sz="2400" b="1" dirty="0">
                          <a:latin typeface="Calibri" panose="020F0502020204030204" charset="0"/>
                          <a:cs typeface="Calibri" panose="020F0502020204030204" charset="0"/>
                        </a:rPr>
                        <a:t>2020-21</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400" b="1">
                          <a:latin typeface="Calibri" panose="020F0502020204030204" charset="0"/>
                          <a:cs typeface="Calibri" panose="020F0502020204030204" charset="0"/>
                        </a:rPr>
                        <a:t>50</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2400" b="1">
                          <a:latin typeface="Calibri" panose="020F0502020204030204" charset="0"/>
                          <a:ea typeface="Calibri" panose="020F0502020204030204" charset="0"/>
                          <a:cs typeface="Calibri" panose="020F0502020204030204" charset="0"/>
                        </a:rPr>
                        <a:t>1999</a:t>
                      </a:r>
                      <a:endParaRPr lang="en-IN" alt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a:latin typeface="Calibri" panose="020F0502020204030204" charset="0"/>
                          <a:cs typeface="Calibri" panose="020F0502020204030204" charset="0"/>
                        </a:rPr>
                        <a:t>47</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dirty="0">
                          <a:latin typeface="Calibri" panose="020F0502020204030204" charset="0"/>
                          <a:cs typeface="Calibri" panose="020F0502020204030204" charset="0"/>
                        </a:rPr>
                        <a:t>1:4</a:t>
                      </a:r>
                      <a:r>
                        <a:rPr lang="en-IN" altLang="en-US" sz="2400" b="1" dirty="0">
                          <a:latin typeface="Calibri" panose="020F0502020204030204" charset="0"/>
                          <a:cs typeface="Calibri" panose="020F0502020204030204" charset="0"/>
                        </a:rPr>
                        <a:t>3</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9105">
                <a:tc>
                  <a:txBody>
                    <a:bodyPr/>
                    <a:lstStyle/>
                    <a:p>
                      <a:pPr algn="ctr">
                        <a:buNone/>
                      </a:pPr>
                      <a:r>
                        <a:rPr lang="en-US" sz="2400" b="1" dirty="0">
                          <a:latin typeface="Calibri" panose="020F0502020204030204" charset="0"/>
                          <a:cs typeface="Calibri" panose="020F0502020204030204" charset="0"/>
                        </a:rPr>
                        <a:t>2021-22</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400" b="1">
                          <a:latin typeface="Calibri" panose="020F0502020204030204" charset="0"/>
                          <a:cs typeface="Calibri" panose="020F0502020204030204" charset="0"/>
                        </a:rPr>
                        <a:t>51</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a:latin typeface="Calibri" panose="020F0502020204030204" charset="0"/>
                          <a:cs typeface="Calibri" panose="020F0502020204030204" charset="0"/>
                        </a:rPr>
                        <a:t>2000</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a:latin typeface="Calibri" panose="020F0502020204030204" charset="0"/>
                          <a:cs typeface="Calibri" panose="020F0502020204030204" charset="0"/>
                        </a:rPr>
                        <a:t>49</a:t>
                      </a:r>
                      <a:endParaRPr lang="en-US" sz="24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400" b="1" dirty="0">
                          <a:latin typeface="Calibri" panose="020F0502020204030204" charset="0"/>
                          <a:cs typeface="Calibri" panose="020F0502020204030204" charset="0"/>
                        </a:rPr>
                        <a:t>1:4</a:t>
                      </a:r>
                      <a:r>
                        <a:rPr lang="en-IN" altLang="en-US" sz="2400" b="1" dirty="0">
                          <a:latin typeface="Calibri" panose="020F0502020204030204" charset="0"/>
                          <a:cs typeface="Calibri" panose="020F0502020204030204" charset="0"/>
                        </a:rPr>
                        <a:t>1</a:t>
                      </a:r>
                      <a:endParaRPr lang="en-US" sz="24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7" name="Chart 6"/>
          <p:cNvGraphicFramePr/>
          <p:nvPr/>
        </p:nvGraphicFramePr>
        <p:xfrm>
          <a:off x="7721600" y="2030095"/>
          <a:ext cx="3975100" cy="364045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 y="356870"/>
            <a:ext cx="12192635" cy="521970"/>
          </a:xfrm>
          <a:prstGeom prst="rect">
            <a:avLst/>
          </a:prstGeom>
          <a:noFill/>
        </p:spPr>
        <p:txBody>
          <a:bodyPr wrap="square" rtlCol="0">
            <a:spAutoFit/>
          </a:bodyPr>
          <a:lstStyle/>
          <a:p>
            <a:pPr algn="ctr"/>
            <a:r>
              <a:rPr lang="en-IN" sz="2800" b="1" dirty="0">
                <a:solidFill>
                  <a:srgbClr val="FF0000"/>
                </a:solidFill>
              </a:rPr>
              <a:t>DEPARTMENT PROFILE</a:t>
            </a:r>
            <a:endParaRPr lang="en-IN" sz="2800" b="1" dirty="0">
              <a:solidFill>
                <a:srgbClr val="FF0000"/>
              </a:solidFill>
            </a:endParaRPr>
          </a:p>
        </p:txBody>
      </p:sp>
      <p:sp>
        <p:nvSpPr>
          <p:cNvPr id="3" name="Text Box 2"/>
          <p:cNvSpPr txBox="1"/>
          <p:nvPr/>
        </p:nvSpPr>
        <p:spPr>
          <a:xfrm>
            <a:off x="554990" y="1226820"/>
            <a:ext cx="6120130" cy="4154170"/>
          </a:xfrm>
          <a:prstGeom prst="rect">
            <a:avLst/>
          </a:prstGeom>
          <a:noFill/>
        </p:spPr>
        <p:txBody>
          <a:bodyPr wrap="square" rtlCol="0" anchor="t">
            <a:spAutoFit/>
          </a:bodyPr>
          <a:lstStyle/>
          <a:p>
            <a:pPr marL="342900" indent="-342900" algn="just">
              <a:buFont typeface="Wingdings" panose="05000000000000000000" charset="0"/>
              <a:buChar char="v"/>
            </a:pPr>
            <a:r>
              <a:rPr lang="en-US" sz="2400" b="1" dirty="0"/>
              <a:t>Established: 1942,</a:t>
            </a:r>
            <a:r>
              <a:rPr lang="en-IN" sz="2400" b="1" dirty="0"/>
              <a:t> </a:t>
            </a:r>
            <a:r>
              <a:rPr lang="en-US" sz="2400" b="1" dirty="0"/>
              <a:t>B.Sc. </a:t>
            </a:r>
            <a:r>
              <a:rPr lang="en-US" sz="2400" b="1" dirty="0" err="1"/>
              <a:t>Hono</a:t>
            </a:r>
            <a:r>
              <a:rPr lang="en-IN" altLang="en-US" sz="2400" b="1" dirty="0"/>
              <a:t>u</a:t>
            </a:r>
            <a:r>
              <a:rPr lang="en-US" sz="2400" b="1" dirty="0" err="1"/>
              <a:t>rs</a:t>
            </a:r>
            <a:r>
              <a:rPr lang="en-US" sz="2400" b="1" dirty="0"/>
              <a:t> course in Mathematical Physics, by Prof. S</a:t>
            </a:r>
            <a:r>
              <a:rPr lang="en-IN" altLang="en-US" sz="2400" b="1" dirty="0" err="1"/>
              <a:t>uri</a:t>
            </a:r>
            <a:r>
              <a:rPr lang="en-IN" altLang="en-US" sz="2400" b="1" dirty="0"/>
              <a:t> </a:t>
            </a:r>
            <a:r>
              <a:rPr lang="en-US" sz="2400" b="1" dirty="0" err="1"/>
              <a:t>Bhagavantham</a:t>
            </a:r>
            <a:r>
              <a:rPr lang="en-IN" altLang="en-US" sz="2400" b="1" dirty="0"/>
              <a:t>.</a:t>
            </a:r>
            <a:endParaRPr lang="en-US" sz="2400" b="1" dirty="0"/>
          </a:p>
          <a:p>
            <a:pPr marL="342900" indent="-342900" algn="just">
              <a:buFont typeface="Wingdings" panose="05000000000000000000" charset="0"/>
              <a:buChar char="v"/>
            </a:pPr>
            <a:r>
              <a:rPr lang="en-US" sz="2400" b="1" dirty="0"/>
              <a:t>M.Sc. Applied Mathematics </a:t>
            </a:r>
            <a:r>
              <a:rPr lang="en-IN" altLang="en-US" sz="2400" b="1" dirty="0"/>
              <a:t>in 1966</a:t>
            </a:r>
            <a:r>
              <a:rPr lang="en-US" sz="2400" b="1" dirty="0"/>
              <a:t>.</a:t>
            </a:r>
            <a:endParaRPr lang="en-US" sz="2400" b="1" dirty="0"/>
          </a:p>
          <a:p>
            <a:pPr marL="342900" indent="-342900" algn="just">
              <a:buFont typeface="Wingdings" panose="05000000000000000000" charset="0"/>
              <a:buChar char="v"/>
            </a:pPr>
            <a:r>
              <a:rPr lang="en-US" sz="2400" b="1" dirty="0"/>
              <a:t>It was also headed by eminent Professors like</a:t>
            </a:r>
            <a:endParaRPr lang="en-US" sz="2400" b="1" dirty="0"/>
          </a:p>
          <a:p>
            <a:pPr marL="800100" lvl="1" indent="-342900" algn="just">
              <a:buFont typeface="Arial" panose="020B0604020202020204" pitchFamily="34" charset="0"/>
              <a:buChar char="•"/>
            </a:pPr>
            <a:r>
              <a:rPr lang="en-US" sz="2400" b="1" dirty="0"/>
              <a:t>Prof. A. Narasinga Rao</a:t>
            </a:r>
            <a:endParaRPr lang="en-US" sz="2400" b="1" dirty="0"/>
          </a:p>
          <a:p>
            <a:pPr marL="800100" lvl="1" indent="-342900" algn="just">
              <a:buFont typeface="Arial" panose="020B0604020202020204" pitchFamily="34" charset="0"/>
              <a:buChar char="•"/>
            </a:pPr>
            <a:r>
              <a:rPr lang="en-US" sz="2400" b="1" dirty="0"/>
              <a:t>Prof. N. S. </a:t>
            </a:r>
            <a:r>
              <a:rPr lang="en-US" sz="2400" b="1" dirty="0" err="1"/>
              <a:t>Nagendranath</a:t>
            </a:r>
            <a:endParaRPr lang="en-US" sz="2400" b="1" dirty="0"/>
          </a:p>
          <a:p>
            <a:pPr marL="800100" lvl="1" indent="-342900" algn="just">
              <a:buFont typeface="Arial" panose="020B0604020202020204" pitchFamily="34" charset="0"/>
              <a:buChar char="•"/>
            </a:pPr>
            <a:r>
              <a:rPr lang="en-US" sz="2400" b="1" dirty="0"/>
              <a:t>Prof. S. Meenakshi Sundaram</a:t>
            </a:r>
            <a:endParaRPr lang="en-US" sz="2400" b="1" dirty="0"/>
          </a:p>
          <a:p>
            <a:pPr marL="800100" lvl="1" indent="-342900" algn="just">
              <a:buFont typeface="Arial" panose="020B0604020202020204" pitchFamily="34" charset="0"/>
              <a:buChar char="•"/>
            </a:pPr>
            <a:r>
              <a:rPr lang="en-US" sz="2400" b="1" dirty="0"/>
              <a:t>Prof. T. Venkata</a:t>
            </a:r>
            <a:r>
              <a:rPr lang="en-IN" altLang="en-US" sz="2400" b="1" dirty="0"/>
              <a:t> R</a:t>
            </a:r>
            <a:r>
              <a:rPr lang="en-US" sz="2400" b="1" dirty="0"/>
              <a:t>a</a:t>
            </a:r>
            <a:r>
              <a:rPr lang="en-IN" altLang="en-US" sz="2400" b="1" dirty="0" err="1"/>
              <a:t>ya</a:t>
            </a:r>
            <a:r>
              <a:rPr lang="en-US" sz="2400" b="1" dirty="0"/>
              <a:t>du</a:t>
            </a:r>
            <a:r>
              <a:rPr lang="en-IN" altLang="en-US" sz="2400" b="1" dirty="0"/>
              <a:t>.....</a:t>
            </a:r>
            <a:endParaRPr lang="en-US" sz="2400" b="1" dirty="0"/>
          </a:p>
          <a:p>
            <a:pPr marL="800100" lvl="1" indent="-342900" algn="just">
              <a:buFont typeface="Wingdings" panose="05000000000000000000" charset="0"/>
              <a:buChar char="v"/>
            </a:pPr>
            <a:endParaRPr lang="en-IN" altLang="en-US" sz="2400" b="1" dirty="0"/>
          </a:p>
        </p:txBody>
      </p:sp>
      <p:pic>
        <p:nvPicPr>
          <p:cNvPr id="5" name="Picture 4" descr="Dept_photo"/>
          <p:cNvPicPr>
            <a:picLocks noChangeAspect="1"/>
          </p:cNvPicPr>
          <p:nvPr/>
        </p:nvPicPr>
        <p:blipFill>
          <a:blip r:embed="rId1"/>
          <a:srcRect l="18210" t="8802" r="21260" b="18285"/>
          <a:stretch>
            <a:fillRect/>
          </a:stretch>
        </p:blipFill>
        <p:spPr>
          <a:xfrm>
            <a:off x="6984365" y="1850390"/>
            <a:ext cx="4871720" cy="3157855"/>
          </a:xfrm>
          <a:prstGeom prst="rect">
            <a:avLst/>
          </a:prstGeom>
          <a:ln>
            <a:solidFill>
              <a:srgbClr val="FF0000"/>
            </a:solidFill>
          </a:ln>
        </p:spPr>
      </p:pic>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 y="299085"/>
            <a:ext cx="12190730" cy="953135"/>
          </a:xfrm>
          <a:prstGeom prst="rect">
            <a:avLst/>
          </a:prstGeom>
          <a:noFill/>
        </p:spPr>
        <p:txBody>
          <a:bodyPr wrap="square" rtlCol="0">
            <a:spAutoFit/>
          </a:bodyPr>
          <a:lstStyle/>
          <a:p>
            <a:pPr algn="ctr"/>
            <a:r>
              <a:rPr lang="en-IN" sz="2800" b="1" dirty="0">
                <a:solidFill>
                  <a:srgbClr val="FF0000"/>
                </a:solidFill>
              </a:rPr>
              <a:t>Teaching, Learning and Evaluation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139065" y="624840"/>
            <a:ext cx="7848600" cy="1617345"/>
          </a:xfrm>
          <a:prstGeom prst="rect">
            <a:avLst/>
          </a:prstGeom>
          <a:noFill/>
        </p:spPr>
        <p:txBody>
          <a:bodyPr wrap="square">
            <a:noAutofit/>
          </a:bodyPr>
          <a:lstStyle/>
          <a:p>
            <a:pPr indent="0">
              <a:buFont typeface="Courier New" panose="02070309020205020404" pitchFamily="49" charset="0"/>
              <a:buNone/>
            </a:pPr>
            <a:endParaRPr lang="en-IN" sz="2800" b="1" dirty="0"/>
          </a:p>
          <a:p>
            <a:pPr indent="0">
              <a:buFont typeface="Courier New" panose="02070309020205020404" pitchFamily="49" charset="0"/>
              <a:buNone/>
            </a:pPr>
            <a:r>
              <a:rPr lang="en-IN" sz="2800" b="1" dirty="0">
                <a:solidFill>
                  <a:srgbClr val="FF0000"/>
                </a:solidFill>
              </a:rPr>
              <a:t>  Students </a:t>
            </a:r>
            <a:r>
              <a:rPr lang="en-IN" sz="2800" b="1" dirty="0">
                <a:solidFill>
                  <a:srgbClr val="FF0000"/>
                </a:solidFill>
                <a:sym typeface="+mn-ea"/>
              </a:rPr>
              <a:t>Strength and </a:t>
            </a:r>
            <a:r>
              <a:rPr lang="en-IN" sz="2800" b="1" dirty="0">
                <a:solidFill>
                  <a:srgbClr val="FF0000"/>
                </a:solidFill>
              </a:rPr>
              <a:t>Diversity :</a:t>
            </a:r>
            <a:r>
              <a:rPr lang="en-IN" sz="2800" b="1" dirty="0"/>
              <a:t> </a:t>
            </a:r>
            <a:endParaRPr lang="en-IN" sz="2800" b="1" dirty="0"/>
          </a:p>
        </p:txBody>
      </p:sp>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graphicFrame>
        <p:nvGraphicFramePr>
          <p:cNvPr id="2" name="Table 1"/>
          <p:cNvGraphicFramePr/>
          <p:nvPr/>
        </p:nvGraphicFramePr>
        <p:xfrm>
          <a:off x="316865" y="2381885"/>
          <a:ext cx="6817995" cy="2706370"/>
        </p:xfrm>
        <a:graphic>
          <a:graphicData uri="http://schemas.openxmlformats.org/drawingml/2006/table">
            <a:tbl>
              <a:tblPr firstRow="1" bandRow="1">
                <a:tableStyleId>{5940675A-B579-460E-94D1-54222C63F5DA}</a:tableStyleId>
              </a:tblPr>
              <a:tblGrid>
                <a:gridCol w="1431925"/>
                <a:gridCol w="1069975"/>
                <a:gridCol w="603250"/>
                <a:gridCol w="678815"/>
                <a:gridCol w="662940"/>
                <a:gridCol w="709295"/>
                <a:gridCol w="603250"/>
                <a:gridCol w="1058545"/>
              </a:tblGrid>
              <a:tr h="744220">
                <a:tc>
                  <a:txBody>
                    <a:bodyPr/>
                    <a:lstStyle/>
                    <a:p>
                      <a:pPr algn="ctr">
                        <a:buNone/>
                      </a:pPr>
                      <a:r>
                        <a:rPr lang="en-IN" altLang="en-US" sz="2400" b="1" dirty="0">
                          <a:latin typeface="Arial Narrow" panose="020B0606020202030204" charset="0"/>
                          <a:ea typeface="Arial Narrow" panose="020B0606020202030204" charset="0"/>
                          <a:cs typeface="Arial Narrow" panose="020B0606020202030204" charset="0"/>
                        </a:rPr>
                        <a:t>Academic Year</a:t>
                      </a:r>
                      <a:endParaRPr lang="en-IN" altLang="en-US" sz="2400" b="1"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400" b="1" dirty="0">
                          <a:latin typeface="Arial Narrow" panose="020B0606020202030204" charset="0"/>
                          <a:cs typeface="Arial Narrow" panose="020B0606020202030204" charset="0"/>
                        </a:rPr>
                        <a:t>SC</a:t>
                      </a:r>
                      <a:endParaRPr lang="en-US" sz="2400" b="1"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400" b="1" dirty="0">
                          <a:latin typeface="Arial Narrow" panose="020B0606020202030204" charset="0"/>
                          <a:cs typeface="Arial Narrow" panose="020B0606020202030204" charset="0"/>
                        </a:rPr>
                        <a:t>ST</a:t>
                      </a:r>
                      <a:endParaRPr lang="en-US" sz="2400" b="1"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400" b="1" dirty="0">
                          <a:latin typeface="Arial Narrow" panose="020B0606020202030204" charset="0"/>
                          <a:cs typeface="Arial Narrow" panose="020B0606020202030204" charset="0"/>
                        </a:rPr>
                        <a:t>BC</a:t>
                      </a:r>
                      <a:endParaRPr lang="en-US" sz="2400" b="1"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400" b="1" dirty="0">
                          <a:latin typeface="Arial Narrow" panose="020B0606020202030204" charset="0"/>
                          <a:cs typeface="Arial Narrow" panose="020B0606020202030204" charset="0"/>
                        </a:rPr>
                        <a:t>OC</a:t>
                      </a:r>
                      <a:endParaRPr lang="en-US" sz="2400" b="1"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400" b="1" dirty="0">
                          <a:latin typeface="Arial Narrow" panose="020B0606020202030204" charset="0"/>
                          <a:cs typeface="Arial Narrow" panose="020B0606020202030204" charset="0"/>
                        </a:rPr>
                        <a:t>M</a:t>
                      </a:r>
                      <a:endParaRPr lang="en-US" sz="2400" b="1"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400" b="1" dirty="0">
                          <a:latin typeface="Arial Narrow" panose="020B0606020202030204" charset="0"/>
                          <a:cs typeface="Arial Narrow" panose="020B0606020202030204" charset="0"/>
                        </a:rPr>
                        <a:t>F</a:t>
                      </a:r>
                      <a:endParaRPr lang="en-US" sz="2400" b="1"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IN" altLang="en-US" sz="2400" b="1" dirty="0">
                          <a:latin typeface="Arial Narrow" panose="020B0606020202030204" charset="0"/>
                          <a:ea typeface="Arial Narrow" panose="020B0606020202030204" charset="0"/>
                          <a:cs typeface="Arial Narrow" panose="020B0606020202030204" charset="0"/>
                        </a:rPr>
                        <a:t>Total</a:t>
                      </a:r>
                      <a:endParaRPr lang="en-IN" altLang="en-US" sz="2400" b="1"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r>
              <a:tr h="391795">
                <a:tc>
                  <a:txBody>
                    <a:bodyPr/>
                    <a:lstStyle/>
                    <a:p>
                      <a:pPr algn="ctr">
                        <a:buNone/>
                      </a:pPr>
                      <a:r>
                        <a:rPr lang="en-US" sz="2800" b="1" baseline="30000" dirty="0">
                          <a:latin typeface="Arial Narrow" panose="020B0606020202030204" charset="0"/>
                          <a:cs typeface="Arial Narrow" panose="020B0606020202030204" charset="0"/>
                        </a:rPr>
                        <a:t>2017-18 </a:t>
                      </a:r>
                      <a:endParaRPr lang="en-US" sz="2800" b="1" baseline="30000"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800" b="1" baseline="30000">
                          <a:latin typeface="Arial Narrow" panose="020B0606020202030204" charset="0"/>
                          <a:cs typeface="Arial Narrow" panose="020B0606020202030204" charset="0"/>
                        </a:rPr>
                        <a:t>06</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03</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20</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11</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15</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25</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solidFill>
                            <a:srgbClr val="000000"/>
                          </a:solidFill>
                          <a:latin typeface="Calibri" panose="020F0502020204030204" charset="0"/>
                          <a:cs typeface="Calibri" panose="020F0502020204030204" charset="0"/>
                        </a:rPr>
                        <a:t>40</a:t>
                      </a:r>
                      <a:endParaRPr lang="en-US" sz="2000" b="1">
                        <a:solidFill>
                          <a:srgbClr val="000000"/>
                        </a:solidFill>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lstStyle/>
                    <a:p>
                      <a:pPr algn="ctr">
                        <a:buNone/>
                      </a:pPr>
                      <a:r>
                        <a:rPr lang="en-US" sz="2800" b="1" baseline="30000" dirty="0">
                          <a:latin typeface="Arial Narrow" panose="020B0606020202030204" charset="0"/>
                          <a:cs typeface="Arial Narrow" panose="020B0606020202030204" charset="0"/>
                        </a:rPr>
                        <a:t>2018-19 </a:t>
                      </a:r>
                      <a:endParaRPr lang="en-US" sz="2800" b="1" baseline="30000"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800" b="1" baseline="30000">
                          <a:latin typeface="Arial Narrow" panose="020B0606020202030204" charset="0"/>
                          <a:cs typeface="Arial Narrow" panose="020B0606020202030204" charset="0"/>
                        </a:rPr>
                        <a:t>06</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02</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32</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06</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10</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36</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solidFill>
                            <a:srgbClr val="000000"/>
                          </a:solidFill>
                          <a:latin typeface="Calibri" panose="020F0502020204030204" charset="0"/>
                          <a:cs typeface="Calibri" panose="020F0502020204030204" charset="0"/>
                        </a:rPr>
                        <a:t>4</a:t>
                      </a:r>
                      <a:r>
                        <a:rPr lang="en-IN" altLang="en-US" sz="2000" b="1">
                          <a:solidFill>
                            <a:srgbClr val="000000"/>
                          </a:solidFill>
                          <a:latin typeface="Calibri" panose="020F0502020204030204" charset="0"/>
                          <a:cs typeface="Calibri" panose="020F0502020204030204" charset="0"/>
                        </a:rPr>
                        <a:t>6</a:t>
                      </a:r>
                      <a:endParaRPr lang="en-IN" altLang="en-US" sz="2000" b="1">
                        <a:solidFill>
                          <a:srgbClr val="000000"/>
                        </a:solidFill>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1795">
                <a:tc>
                  <a:txBody>
                    <a:bodyPr/>
                    <a:lstStyle/>
                    <a:p>
                      <a:pPr algn="ctr">
                        <a:buNone/>
                      </a:pPr>
                      <a:r>
                        <a:rPr lang="en-US" sz="2800" b="1" baseline="30000" dirty="0">
                          <a:latin typeface="Arial Narrow" panose="020B0606020202030204" charset="0"/>
                          <a:cs typeface="Arial Narrow" panose="020B0606020202030204" charset="0"/>
                        </a:rPr>
                        <a:t>2019-20 </a:t>
                      </a:r>
                      <a:endParaRPr lang="en-US" sz="2800" b="1" baseline="30000"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800" b="1" baseline="30000">
                          <a:latin typeface="Arial Narrow" panose="020B0606020202030204" charset="0"/>
                          <a:cs typeface="Arial Narrow" panose="020B0606020202030204" charset="0"/>
                        </a:rPr>
                        <a:t>06</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03</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24</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16</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09</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40</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2000" b="1">
                          <a:solidFill>
                            <a:srgbClr val="000000"/>
                          </a:solidFill>
                          <a:latin typeface="Calibri" panose="020F0502020204030204" charset="0"/>
                          <a:ea typeface="Calibri" panose="020F0502020204030204" charset="0"/>
                          <a:cs typeface="Calibri" panose="020F0502020204030204" charset="0"/>
                        </a:rPr>
                        <a:t>49</a:t>
                      </a:r>
                      <a:endParaRPr lang="en-IN" altLang="en-US" sz="2000" b="1">
                        <a:solidFill>
                          <a:srgbClr val="000000"/>
                        </a:solidFill>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lstStyle/>
                    <a:p>
                      <a:pPr algn="ctr">
                        <a:buNone/>
                      </a:pPr>
                      <a:r>
                        <a:rPr lang="en-US" sz="2800" b="1" baseline="30000" dirty="0">
                          <a:latin typeface="Arial Narrow" panose="020B0606020202030204" charset="0"/>
                          <a:cs typeface="Arial Narrow" panose="020B0606020202030204" charset="0"/>
                        </a:rPr>
                        <a:t>2020-21 </a:t>
                      </a:r>
                      <a:endParaRPr lang="en-US" sz="2800" b="1" baseline="30000"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800" b="1" baseline="30000">
                          <a:latin typeface="Arial Narrow" panose="020B0606020202030204" charset="0"/>
                          <a:cs typeface="Arial Narrow" panose="020B0606020202030204" charset="0"/>
                        </a:rPr>
                        <a:t>07</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01</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25</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14</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dirty="0" smtClean="0">
                          <a:latin typeface="Arial Narrow" panose="020B0606020202030204" charset="0"/>
                          <a:cs typeface="Arial Narrow" panose="020B0606020202030204" charset="0"/>
                        </a:rPr>
                        <a:t>12+1</a:t>
                      </a:r>
                      <a:r>
                        <a:rPr lang="en-US" sz="2800" b="1" baseline="30000" dirty="0">
                          <a:latin typeface="Arial Narrow" panose="020B0606020202030204" charset="0"/>
                          <a:cs typeface="Arial Narrow" panose="020B0606020202030204" charset="0"/>
                        </a:rPr>
                        <a:t>*</a:t>
                      </a:r>
                      <a:endParaRPr lang="en-US" sz="2800" b="1" baseline="30000"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dirty="0">
                          <a:latin typeface="Arial Narrow" panose="020B0606020202030204" charset="0"/>
                          <a:cs typeface="Arial Narrow" panose="020B0606020202030204" charset="0"/>
                        </a:rPr>
                        <a:t>34</a:t>
                      </a:r>
                      <a:endParaRPr lang="en-US" sz="2800" b="1" baseline="30000"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solidFill>
                            <a:srgbClr val="000000"/>
                          </a:solidFill>
                          <a:latin typeface="Calibri" panose="020F0502020204030204" charset="0"/>
                          <a:cs typeface="Calibri" panose="020F0502020204030204" charset="0"/>
                        </a:rPr>
                        <a:t>47</a:t>
                      </a:r>
                      <a:endParaRPr lang="en-US" sz="2000" b="1">
                        <a:solidFill>
                          <a:srgbClr val="000000"/>
                        </a:solidFill>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2430">
                <a:tc>
                  <a:txBody>
                    <a:bodyPr/>
                    <a:lstStyle/>
                    <a:p>
                      <a:pPr algn="ctr">
                        <a:buNone/>
                      </a:pPr>
                      <a:r>
                        <a:rPr lang="en-US" sz="2800" b="1" baseline="30000" dirty="0">
                          <a:latin typeface="Arial Narrow" panose="020B0606020202030204" charset="0"/>
                          <a:cs typeface="Arial Narrow" panose="020B0606020202030204" charset="0"/>
                        </a:rPr>
                        <a:t>2021-22 </a:t>
                      </a:r>
                      <a:endParaRPr lang="en-US" sz="2800" b="1" baseline="30000"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lstStyle/>
                    <a:p>
                      <a:pPr algn="ctr">
                        <a:buNone/>
                      </a:pPr>
                      <a:r>
                        <a:rPr lang="en-US" sz="2800" b="1" baseline="30000">
                          <a:latin typeface="Arial Narrow" panose="020B0606020202030204" charset="0"/>
                          <a:cs typeface="Arial Narrow" panose="020B0606020202030204" charset="0"/>
                        </a:rPr>
                        <a:t>08</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04</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29</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a:latin typeface="Arial Narrow" panose="020B0606020202030204" charset="0"/>
                          <a:cs typeface="Arial Narrow" panose="020B0606020202030204" charset="0"/>
                        </a:rPr>
                        <a:t>08</a:t>
                      </a:r>
                      <a:endParaRPr lang="en-US" sz="2800" b="1" baseline="3000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dirty="0" smtClean="0">
                          <a:latin typeface="Arial Narrow" panose="020B0606020202030204" charset="0"/>
                          <a:cs typeface="Arial Narrow" panose="020B0606020202030204" charset="0"/>
                        </a:rPr>
                        <a:t>15+1</a:t>
                      </a:r>
                      <a:r>
                        <a:rPr lang="en-US" sz="2800" b="1" baseline="30000" dirty="0">
                          <a:latin typeface="Arial Narrow" panose="020B0606020202030204" charset="0"/>
                          <a:cs typeface="Arial Narrow" panose="020B0606020202030204" charset="0"/>
                        </a:rPr>
                        <a:t>*</a:t>
                      </a:r>
                      <a:endParaRPr lang="en-US" sz="2800" b="1" baseline="30000"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800" b="1" baseline="30000" dirty="0">
                          <a:latin typeface="Arial Narrow" panose="020B0606020202030204" charset="0"/>
                          <a:cs typeface="Arial Narrow" panose="020B0606020202030204" charset="0"/>
                        </a:rPr>
                        <a:t>33</a:t>
                      </a:r>
                      <a:endParaRPr lang="en-US" sz="2800" b="1" baseline="30000" dirty="0">
                        <a:latin typeface="Arial Narrow" panose="020B0606020202030204" charset="0"/>
                        <a:ea typeface="Arial Narrow" panose="020B0606020202030204" charset="0"/>
                        <a:cs typeface="Arial Narrow" panose="020B0606020202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dirty="0">
                          <a:solidFill>
                            <a:srgbClr val="000000"/>
                          </a:solidFill>
                          <a:latin typeface="Calibri" panose="020F0502020204030204" charset="0"/>
                          <a:cs typeface="Calibri" panose="020F0502020204030204" charset="0"/>
                        </a:rPr>
                        <a:t>49</a:t>
                      </a:r>
                      <a:endParaRPr lang="en-US" sz="2000" b="1" dirty="0">
                        <a:solidFill>
                          <a:srgbClr val="000000"/>
                        </a:solidFill>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805" y="1976120"/>
            <a:ext cx="4278630" cy="38277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845310" y="5517680"/>
            <a:ext cx="5120640" cy="369332"/>
          </a:xfrm>
          <a:prstGeom prst="rect">
            <a:avLst/>
          </a:prstGeom>
          <a:noFill/>
        </p:spPr>
        <p:txBody>
          <a:bodyPr wrap="square" rtlCol="0">
            <a:spAutoFit/>
          </a:bodyPr>
          <a:lstStyle/>
          <a:p>
            <a:r>
              <a:rPr lang="en-IN" dirty="0"/>
              <a:t>* International  Students</a:t>
            </a:r>
            <a:endParaRPr lang="en-I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 y="430530"/>
            <a:ext cx="12190730" cy="953135"/>
          </a:xfrm>
          <a:prstGeom prst="rect">
            <a:avLst/>
          </a:prstGeom>
          <a:noFill/>
        </p:spPr>
        <p:txBody>
          <a:bodyPr wrap="square" rtlCol="0">
            <a:spAutoFit/>
          </a:bodyPr>
          <a:lstStyle/>
          <a:p>
            <a:pPr algn="ctr"/>
            <a:r>
              <a:rPr lang="en-IN" sz="2800" b="1" dirty="0">
                <a:solidFill>
                  <a:srgbClr val="FF0000"/>
                </a:solidFill>
              </a:rPr>
              <a:t>Teaching, Learning and Evaluation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1397175" y="1297785"/>
            <a:ext cx="9739130" cy="521970"/>
          </a:xfrm>
          <a:prstGeom prst="rect">
            <a:avLst/>
          </a:prstGeom>
          <a:noFill/>
        </p:spPr>
        <p:txBody>
          <a:bodyPr wrap="square">
            <a:spAutoFit/>
          </a:bodyPr>
          <a:lstStyle/>
          <a:p>
            <a:pPr marL="457200" indent="-457200" algn="ctr">
              <a:buNone/>
            </a:pPr>
            <a:r>
              <a:rPr lang="en-IN" sz="2800" b="1" dirty="0">
                <a:solidFill>
                  <a:srgbClr val="FF0000"/>
                </a:solidFill>
              </a:rPr>
              <a:t>Student Placements</a:t>
            </a:r>
            <a:endParaRPr lang="en-IN" sz="2800" b="1" dirty="0">
              <a:solidFill>
                <a:srgbClr val="FF0000"/>
              </a:solidFill>
            </a:endParaRPr>
          </a:p>
        </p:txBody>
      </p:sp>
      <p:sp>
        <p:nvSpPr>
          <p:cNvPr id="6" name="Text Box 5"/>
          <p:cNvSpPr txBox="1"/>
          <p:nvPr/>
        </p:nvSpPr>
        <p:spPr>
          <a:xfrm>
            <a:off x="2177415" y="3135630"/>
            <a:ext cx="309880" cy="368300"/>
          </a:xfrm>
          <a:prstGeom prst="rect">
            <a:avLst/>
          </a:prstGeom>
          <a:noFill/>
        </p:spPr>
        <p:txBody>
          <a:bodyPr wrap="none" rtlCol="0">
            <a:spAutoFit/>
          </a:bodyPr>
          <a:lstStyle/>
          <a:p>
            <a:endParaRPr lang="en-US"/>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graphicFrame>
        <p:nvGraphicFramePr>
          <p:cNvPr id="5" name="Table 4"/>
          <p:cNvGraphicFramePr/>
          <p:nvPr/>
        </p:nvGraphicFramePr>
        <p:xfrm>
          <a:off x="1031240" y="2165350"/>
          <a:ext cx="4666615" cy="3119120"/>
        </p:xfrm>
        <a:graphic>
          <a:graphicData uri="http://schemas.openxmlformats.org/drawingml/2006/table">
            <a:tbl>
              <a:tblPr firstRow="1" bandRow="1">
                <a:tableStyleId>{5940675A-B579-460E-94D1-54222C63F5DA}</a:tableStyleId>
              </a:tblPr>
              <a:tblGrid>
                <a:gridCol w="2549525"/>
                <a:gridCol w="2117090"/>
              </a:tblGrid>
              <a:tr h="978535">
                <a:tc>
                  <a:txBody>
                    <a:bodyPr/>
                    <a:lstStyle/>
                    <a:p>
                      <a:pPr algn="ctr">
                        <a:buNone/>
                      </a:pPr>
                      <a:r>
                        <a:rPr lang="en-US" sz="3200" b="1" dirty="0">
                          <a:latin typeface="Calibri" panose="020F0502020204030204" charset="0"/>
                          <a:cs typeface="Calibri" panose="020F0502020204030204" charset="0"/>
                        </a:rPr>
                        <a:t>Academic Year</a:t>
                      </a:r>
                      <a:endParaRPr lang="en-US" sz="32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3200" b="1" dirty="0">
                          <a:latin typeface="Calibri" panose="020F0502020204030204" charset="0"/>
                          <a:cs typeface="Calibri" panose="020F0502020204030204" charset="0"/>
                        </a:rPr>
                        <a:t>Placements</a:t>
                      </a:r>
                      <a:endParaRPr lang="en-US" sz="32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r>
              <a:tr h="427990">
                <a:tc>
                  <a:txBody>
                    <a:bodyPr/>
                    <a:lstStyle/>
                    <a:p>
                      <a:pPr algn="ctr">
                        <a:buNone/>
                      </a:pPr>
                      <a:r>
                        <a:rPr lang="en-US" sz="2800" b="1" dirty="0">
                          <a:latin typeface="Calibri" panose="020F0502020204030204" charset="0"/>
                          <a:cs typeface="Calibri" panose="020F0502020204030204" charset="0"/>
                        </a:rPr>
                        <a:t>2017-18</a:t>
                      </a:r>
                      <a:endParaRPr lang="en-US" sz="28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800" b="1">
                          <a:latin typeface="Calibri" panose="020F0502020204030204" charset="0"/>
                          <a:cs typeface="Calibri" panose="020F0502020204030204" charset="0"/>
                        </a:rPr>
                        <a:t>11</a:t>
                      </a:r>
                      <a:endParaRPr lang="en-US" sz="2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7990">
                <a:tc>
                  <a:txBody>
                    <a:bodyPr/>
                    <a:lstStyle/>
                    <a:p>
                      <a:pPr algn="ctr">
                        <a:buNone/>
                      </a:pPr>
                      <a:r>
                        <a:rPr lang="en-US" sz="2800" b="1" dirty="0">
                          <a:latin typeface="Calibri" panose="020F0502020204030204" charset="0"/>
                          <a:cs typeface="Calibri" panose="020F0502020204030204" charset="0"/>
                        </a:rPr>
                        <a:t>2018-19</a:t>
                      </a:r>
                      <a:endParaRPr lang="en-US" sz="28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800" b="1">
                          <a:latin typeface="Calibri" panose="020F0502020204030204" charset="0"/>
                          <a:cs typeface="Calibri" panose="020F0502020204030204" charset="0"/>
                        </a:rPr>
                        <a:t> </a:t>
                      </a:r>
                      <a:r>
                        <a:rPr lang="en-IN" altLang="en-US" sz="2800" b="1">
                          <a:latin typeface="Calibri" panose="020F0502020204030204" charset="0"/>
                          <a:cs typeface="Calibri" panose="020F0502020204030204" charset="0"/>
                        </a:rPr>
                        <a:t>27</a:t>
                      </a:r>
                      <a:endParaRPr lang="en-IN" altLang="en-US" sz="2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lstStyle/>
                    <a:p>
                      <a:pPr algn="ctr">
                        <a:buNone/>
                      </a:pPr>
                      <a:r>
                        <a:rPr lang="en-US" sz="2800" b="1" dirty="0">
                          <a:latin typeface="Calibri" panose="020F0502020204030204" charset="0"/>
                          <a:cs typeface="Calibri" panose="020F0502020204030204" charset="0"/>
                        </a:rPr>
                        <a:t>2019-20</a:t>
                      </a:r>
                      <a:endParaRPr lang="en-US" sz="28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800" b="1">
                          <a:latin typeface="Calibri" panose="020F0502020204030204" charset="0"/>
                          <a:cs typeface="Calibri" panose="020F0502020204030204" charset="0"/>
                        </a:rPr>
                        <a:t>33</a:t>
                      </a:r>
                      <a:endParaRPr lang="en-US" sz="2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7990">
                <a:tc>
                  <a:txBody>
                    <a:bodyPr/>
                    <a:lstStyle/>
                    <a:p>
                      <a:pPr algn="ctr">
                        <a:buNone/>
                      </a:pPr>
                      <a:r>
                        <a:rPr lang="en-US" sz="2800" b="1" dirty="0">
                          <a:latin typeface="Calibri" panose="020F0502020204030204" charset="0"/>
                          <a:cs typeface="Calibri" panose="020F0502020204030204" charset="0"/>
                        </a:rPr>
                        <a:t>2020-21</a:t>
                      </a:r>
                      <a:endParaRPr lang="en-US" sz="28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IN" altLang="en-US" sz="2800" b="1">
                          <a:latin typeface="Calibri" panose="020F0502020204030204" charset="0"/>
                          <a:ea typeface="Calibri" panose="020F0502020204030204" charset="0"/>
                          <a:cs typeface="Calibri" panose="020F0502020204030204" charset="0"/>
                        </a:rPr>
                        <a:t>35</a:t>
                      </a:r>
                      <a:endParaRPr lang="en-IN" altLang="en-US" sz="2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7990">
                <a:tc>
                  <a:txBody>
                    <a:bodyPr/>
                    <a:lstStyle/>
                    <a:p>
                      <a:pPr algn="ctr">
                        <a:buNone/>
                      </a:pPr>
                      <a:r>
                        <a:rPr lang="en-US" sz="2800" b="1" dirty="0">
                          <a:latin typeface="Calibri" panose="020F0502020204030204" charset="0"/>
                          <a:cs typeface="Calibri" panose="020F0502020204030204" charset="0"/>
                        </a:rPr>
                        <a:t>2021-22</a:t>
                      </a:r>
                      <a:endParaRPr lang="en-US" sz="28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800" b="1" dirty="0">
                          <a:latin typeface="Calibri" panose="020F0502020204030204" charset="0"/>
                          <a:cs typeface="Calibri" panose="020F0502020204030204" charset="0"/>
                        </a:rPr>
                        <a:t>3</a:t>
                      </a:r>
                      <a:r>
                        <a:rPr lang="en-IN" altLang="en-US" sz="2800" b="1" dirty="0">
                          <a:latin typeface="Calibri" panose="020F0502020204030204" charset="0"/>
                          <a:cs typeface="Calibri" panose="020F0502020204030204" charset="0"/>
                        </a:rPr>
                        <a:t>1</a:t>
                      </a:r>
                      <a:endParaRPr lang="en-IN" altLang="en-US" sz="28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10" name="Chart 9"/>
          <p:cNvGraphicFramePr/>
          <p:nvPr/>
        </p:nvGraphicFramePr>
        <p:xfrm>
          <a:off x="6587490" y="2164715"/>
          <a:ext cx="4709160" cy="311975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4798"/>
            <a:ext cx="10972800" cy="1143000"/>
          </a:xfrm>
        </p:spPr>
        <p:txBody>
          <a:bodyPr/>
          <a:lstStyle/>
          <a:p>
            <a:r>
              <a:rPr lang="en-IN" altLang="en-US"/>
              <a:t> </a:t>
            </a:r>
            <a:endParaRPr lang="en-IN" altLang="en-US"/>
          </a:p>
        </p:txBody>
      </p:sp>
      <p:sp>
        <p:nvSpPr>
          <p:cNvPr id="3" name="Content Placeholder 2"/>
          <p:cNvSpPr>
            <a:spLocks noGrp="1"/>
          </p:cNvSpPr>
          <p:nvPr>
            <p:ph sz="half" idx="1"/>
          </p:nvPr>
        </p:nvSpPr>
        <p:spPr>
          <a:xfrm>
            <a:off x="990600" y="1584325"/>
            <a:ext cx="9860280" cy="4526280"/>
          </a:xfrm>
        </p:spPr>
        <p:txBody>
          <a:bodyPr/>
          <a:lstStyle/>
          <a:p>
            <a:pPr algn="just">
              <a:buFont typeface="Wingdings" panose="05000000000000000000" charset="0"/>
              <a:buChar char="v"/>
            </a:pPr>
            <a:r>
              <a:rPr lang="en-IN" altLang="en-US" sz="2800" dirty="0">
                <a:solidFill>
                  <a:srgbClr val="FF0000"/>
                </a:solidFill>
              </a:rPr>
              <a:t> </a:t>
            </a:r>
            <a:r>
              <a:rPr lang="en-IN" sz="2400" b="1" dirty="0">
                <a:solidFill>
                  <a:srgbClr val="FF0000"/>
                </a:solidFill>
                <a:sym typeface="+mn-ea"/>
              </a:rPr>
              <a:t>Students Categorisations (Advanced learners/Slow learners):</a:t>
            </a:r>
            <a:r>
              <a:rPr lang="en-IN" sz="2400" b="1" dirty="0">
                <a:sym typeface="+mn-ea"/>
              </a:rPr>
              <a:t>   </a:t>
            </a:r>
            <a:endParaRPr lang="en-IN" sz="2400" b="1" dirty="0">
              <a:sym typeface="+mn-ea"/>
            </a:endParaRPr>
          </a:p>
          <a:p>
            <a:pPr lvl="1" algn="just">
              <a:buFont typeface="Arial" panose="020B0604020202020204" pitchFamily="34" charset="0"/>
              <a:buChar char="•"/>
            </a:pPr>
            <a:r>
              <a:rPr lang="en-IN" sz="2100" b="1" dirty="0">
                <a:sym typeface="+mn-ea"/>
              </a:rPr>
              <a:t>   33/10</a:t>
            </a:r>
            <a:endParaRPr lang="en-IN" sz="2100" b="1" dirty="0">
              <a:sym typeface="+mn-ea"/>
            </a:endParaRPr>
          </a:p>
          <a:p>
            <a:pPr marL="0" indent="0" algn="just">
              <a:buFont typeface="Wingdings" panose="05000000000000000000" charset="0"/>
              <a:buNone/>
            </a:pPr>
            <a:endParaRPr lang="en-IN" sz="2400" b="1" dirty="0"/>
          </a:p>
          <a:p>
            <a:pPr algn="just">
              <a:buFont typeface="Wingdings" panose="05000000000000000000" charset="0"/>
              <a:buChar char="v"/>
            </a:pPr>
            <a:r>
              <a:rPr lang="en-IN" sz="2400" b="1" dirty="0">
                <a:solidFill>
                  <a:srgbClr val="FF0000"/>
                </a:solidFill>
                <a:sym typeface="+mn-ea"/>
              </a:rPr>
              <a:t>Programmes for Advanced Learners: </a:t>
            </a:r>
            <a:endParaRPr lang="en-IN" sz="2400" b="1" dirty="0">
              <a:solidFill>
                <a:srgbClr val="FF0000"/>
              </a:solidFill>
              <a:sym typeface="+mn-ea"/>
            </a:endParaRPr>
          </a:p>
          <a:p>
            <a:pPr lvl="1" algn="just">
              <a:buFont typeface="Arial" panose="020B0604020202020204" pitchFamily="34" charset="0"/>
              <a:buChar char="•"/>
            </a:pPr>
            <a:r>
              <a:rPr lang="en-IN" sz="2100" b="1" dirty="0">
                <a:sym typeface="+mn-ea"/>
              </a:rPr>
              <a:t>  Orientation for NET/GATE and other competetive examinations </a:t>
            </a:r>
            <a:endParaRPr lang="en-IN" sz="2100" b="1" dirty="0">
              <a:sym typeface="+mn-ea"/>
            </a:endParaRPr>
          </a:p>
          <a:p>
            <a:pPr marL="457200" lvl="1" indent="0" algn="just">
              <a:buFont typeface="Arial" panose="020B0604020202020204" pitchFamily="34" charset="0"/>
              <a:buNone/>
            </a:pPr>
            <a:r>
              <a:rPr lang="en-IN" sz="2100" b="1" dirty="0">
                <a:sym typeface="+mn-ea"/>
              </a:rPr>
              <a:t>      for higher studies and placements.</a:t>
            </a:r>
            <a:endParaRPr lang="en-IN" sz="2100" b="1" dirty="0">
              <a:sym typeface="+mn-ea"/>
            </a:endParaRPr>
          </a:p>
          <a:p>
            <a:pPr lvl="1" algn="just">
              <a:buFont typeface="Arial" panose="020B0604020202020204" pitchFamily="34" charset="0"/>
              <a:buChar char="•"/>
            </a:pPr>
            <a:r>
              <a:rPr lang="en-IN" sz="2100" b="1" dirty="0">
                <a:sym typeface="+mn-ea"/>
              </a:rPr>
              <a:t>  Offering Ph.D. Program   </a:t>
            </a:r>
            <a:endParaRPr lang="en-IN" altLang="en-US" sz="2100" dirty="0"/>
          </a:p>
        </p:txBody>
      </p:sp>
      <p:sp>
        <p:nvSpPr>
          <p:cNvPr id="4" name="TextBox 2"/>
          <p:cNvSpPr txBox="1"/>
          <p:nvPr/>
        </p:nvSpPr>
        <p:spPr>
          <a:xfrm>
            <a:off x="0" y="664845"/>
            <a:ext cx="12191365" cy="953135"/>
          </a:xfrm>
          <a:prstGeom prst="rect">
            <a:avLst/>
          </a:prstGeom>
          <a:noFill/>
        </p:spPr>
        <p:txBody>
          <a:bodyPr wrap="square" rtlCol="0">
            <a:spAutoFit/>
          </a:bodyPr>
          <a:lstStyle/>
          <a:p>
            <a:pPr algn="ctr"/>
            <a:r>
              <a:rPr lang="en-IN" sz="2800" b="1" dirty="0">
                <a:solidFill>
                  <a:srgbClr val="FF0000"/>
                </a:solidFill>
              </a:rPr>
              <a:t>Teaching, Learning and Evaluation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5" name="Text Box 4"/>
          <p:cNvSpPr txBox="1"/>
          <p:nvPr/>
        </p:nvSpPr>
        <p:spPr>
          <a:xfrm>
            <a:off x="2910840" y="2391410"/>
            <a:ext cx="309880" cy="368300"/>
          </a:xfrm>
          <a:prstGeom prst="rect">
            <a:avLst/>
          </a:prstGeom>
          <a:noFill/>
        </p:spPr>
        <p:txBody>
          <a:bodyPr wrap="none" rtlCol="0">
            <a:spAutoFit/>
          </a:bodyPr>
          <a:lstStyle/>
          <a:p>
            <a:endParaRPr lang="en-US"/>
          </a:p>
        </p:txBody>
      </p:sp>
      <p:sp>
        <p:nvSpPr>
          <p:cNvPr id="6" name="Text Box 5"/>
          <p:cNvSpPr txBox="1"/>
          <p:nvPr/>
        </p:nvSpPr>
        <p:spPr>
          <a:xfrm>
            <a:off x="11329670" y="419100"/>
            <a:ext cx="309880" cy="368300"/>
          </a:xfrm>
          <a:prstGeom prst="rect">
            <a:avLst/>
          </a:prstGeom>
          <a:noFill/>
        </p:spPr>
        <p:txBody>
          <a:bodyPr wrap="none" rtlCol="0">
            <a:spAutoFit/>
          </a:bodyPr>
          <a:lstStyle/>
          <a:p>
            <a:endParaRPr lang="en-US"/>
          </a:p>
        </p:txBody>
      </p:sp>
      <p:sp>
        <p:nvSpPr>
          <p:cNvPr id="8" name="Content Placeholder 7"/>
          <p:cNvSpPr/>
          <p:nvPr>
            <p:ph sz="half" idx="2"/>
          </p:nvPr>
        </p:nvSpPr>
        <p:spPr/>
        <p:txBody>
          <a:bodyPr/>
          <a:p>
            <a:pPr marL="0" indent="0">
              <a:buNone/>
            </a:pPr>
            <a:r>
              <a:rPr lang="en-IN" altLang="en-US"/>
              <a:t>  </a:t>
            </a:r>
            <a:endParaRPr lang="en-IN" altLang="en-US"/>
          </a:p>
        </p:txBody>
      </p:sp>
      <p:pic>
        <p:nvPicPr>
          <p:cNvPr id="11"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 y="760730"/>
            <a:ext cx="12191365" cy="953135"/>
          </a:xfrm>
          <a:prstGeom prst="rect">
            <a:avLst/>
          </a:prstGeom>
          <a:noFill/>
        </p:spPr>
        <p:txBody>
          <a:bodyPr wrap="square" rtlCol="0">
            <a:spAutoFit/>
          </a:bodyPr>
          <a:lstStyle/>
          <a:p>
            <a:pPr algn="ctr"/>
            <a:r>
              <a:rPr lang="en-IN" sz="2800" b="1" dirty="0">
                <a:solidFill>
                  <a:srgbClr val="FF0000"/>
                </a:solidFill>
              </a:rPr>
              <a:t>Teaching, Learning and Evaluation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1010920" y="1444625"/>
            <a:ext cx="10102215" cy="2286635"/>
          </a:xfrm>
          <a:prstGeom prst="rect">
            <a:avLst/>
          </a:prstGeom>
          <a:noFill/>
        </p:spPr>
        <p:txBody>
          <a:bodyPr wrap="square">
            <a:noAutofit/>
          </a:bodyPr>
          <a:lstStyle/>
          <a:p>
            <a:pPr marL="457200" indent="-457200" algn="just">
              <a:buFont typeface="Wingdings" panose="05000000000000000000" charset="0"/>
              <a:buChar char="v"/>
            </a:pPr>
            <a:r>
              <a:rPr lang="en-IN" sz="2400" b="1" dirty="0">
                <a:solidFill>
                  <a:srgbClr val="FF0000"/>
                </a:solidFill>
              </a:rPr>
              <a:t>Programmes for Slow Learners:</a:t>
            </a:r>
            <a:r>
              <a:rPr lang="en-IN" sz="2400" b="1" dirty="0"/>
              <a:t> Conducting remedial classes, assignments, creating office hours for contacting the teachers individually for doubts clarification.</a:t>
            </a:r>
            <a:endParaRPr lang="en-IN" sz="2400" b="1" dirty="0"/>
          </a:p>
          <a:p>
            <a:pPr marL="457200" indent="-457200" algn="just">
              <a:buFont typeface="Wingdings" panose="05000000000000000000" charset="0"/>
              <a:buChar char="v"/>
            </a:pPr>
            <a:endParaRPr lang="en-IN" sz="2400" b="1" dirty="0"/>
          </a:p>
          <a:p>
            <a:pPr marL="457200" indent="-457200" algn="just">
              <a:buFont typeface="Wingdings" panose="05000000000000000000" charset="0"/>
              <a:buChar char="v"/>
            </a:pPr>
            <a:r>
              <a:rPr lang="en-IN" sz="2400" b="1" dirty="0">
                <a:solidFill>
                  <a:srgbClr val="FF0000"/>
                </a:solidFill>
                <a:sym typeface="+mn-ea"/>
              </a:rPr>
              <a:t>Mentor/Mentee System: </a:t>
            </a:r>
            <a:r>
              <a:rPr lang="en-IN" sz="2400" b="1" dirty="0">
                <a:sym typeface="+mn-ea"/>
              </a:rPr>
              <a:t>Allocating a group of students to a teacher for counselling on regular basis.</a:t>
            </a:r>
            <a:endParaRPr lang="en-IN" sz="2400" b="1" dirty="0">
              <a:sym typeface="+mn-ea"/>
            </a:endParaRPr>
          </a:p>
          <a:p>
            <a:pPr indent="0" algn="just">
              <a:buFont typeface="Arial" panose="020B0604020202020204" pitchFamily="34" charset="0"/>
              <a:buNone/>
            </a:pPr>
            <a:endParaRPr lang="en-IN" sz="2400" b="1" dirty="0">
              <a:sym typeface="+mn-ea"/>
            </a:endParaRPr>
          </a:p>
          <a:p>
            <a:pPr marL="800100" lvl="1" indent="-342900">
              <a:lnSpc>
                <a:spcPct val="110000"/>
              </a:lnSpc>
              <a:buFont typeface="Wingdings" panose="05000000000000000000" charset="0"/>
              <a:buChar char="v"/>
            </a:pPr>
            <a:r>
              <a:rPr lang="en-IN" altLang="en-US" sz="2400">
                <a:sym typeface="+mn-ea"/>
                <a:hlinkClick r:id="rId1" action="ppaction://hlinkfile"/>
              </a:rPr>
              <a:t>Mentor/Mentee Report 2017-18</a:t>
            </a:r>
            <a:endParaRPr lang="en-IN" altLang="en-US" sz="2400">
              <a:sym typeface="+mn-ea"/>
            </a:endParaRPr>
          </a:p>
          <a:p>
            <a:pPr marL="800100" lvl="1" indent="-342900">
              <a:lnSpc>
                <a:spcPct val="110000"/>
              </a:lnSpc>
              <a:buFont typeface="Wingdings" panose="05000000000000000000" charset="0"/>
              <a:buChar char="v"/>
            </a:pPr>
            <a:r>
              <a:rPr lang="en-IN" altLang="en-US" sz="2400">
                <a:hlinkClick r:id="rId2" action="ppaction://hlinkfile"/>
              </a:rPr>
              <a:t>Mentor/Mentee Report 2018-19</a:t>
            </a:r>
            <a:endParaRPr lang="en-IN" altLang="en-US" sz="2400">
              <a:hlinkClick r:id="rId2" action="ppaction://hlinkfile"/>
            </a:endParaRPr>
          </a:p>
          <a:p>
            <a:pPr marL="800100" lvl="1" indent="-342900">
              <a:lnSpc>
                <a:spcPct val="110000"/>
              </a:lnSpc>
              <a:buFont typeface="Wingdings" panose="05000000000000000000" charset="0"/>
              <a:buChar char="v"/>
            </a:pPr>
            <a:r>
              <a:rPr lang="en-IN" altLang="en-US" sz="2400">
                <a:hlinkClick r:id="rId3" action="ppaction://hlinkfile"/>
              </a:rPr>
              <a:t>Mentor/Mentee Report 2019-20</a:t>
            </a:r>
            <a:endParaRPr lang="en-IN" altLang="en-US" sz="2400">
              <a:hlinkClick r:id="rId2" action="ppaction://hlinkfile"/>
            </a:endParaRPr>
          </a:p>
          <a:p>
            <a:pPr marL="800100" lvl="1" indent="-342900">
              <a:lnSpc>
                <a:spcPct val="110000"/>
              </a:lnSpc>
              <a:buFont typeface="Wingdings" panose="05000000000000000000" charset="0"/>
              <a:buChar char="v"/>
            </a:pPr>
            <a:r>
              <a:rPr lang="en-IN" altLang="en-US" sz="2400">
                <a:hlinkClick r:id="rId4" action="ppaction://hlinkfile"/>
              </a:rPr>
              <a:t>Mentor/Mentee Report 2020-21</a:t>
            </a:r>
            <a:endParaRPr lang="en-IN" altLang="en-US" sz="2400">
              <a:hlinkClick r:id="rId4" action="ppaction://hlinkfile"/>
            </a:endParaRPr>
          </a:p>
          <a:p>
            <a:pPr marL="800100" lvl="1" indent="-342900">
              <a:lnSpc>
                <a:spcPct val="110000"/>
              </a:lnSpc>
              <a:buFont typeface="Wingdings" panose="05000000000000000000" charset="0"/>
              <a:buChar char="v"/>
            </a:pPr>
            <a:r>
              <a:rPr lang="en-IN" altLang="en-US" sz="2400">
                <a:hlinkClick r:id="rId5" action="ppaction://hlinkfile"/>
              </a:rPr>
              <a:t>Mentor/Mentee Report 2021-22</a:t>
            </a:r>
            <a:endParaRPr lang="en-IN" altLang="en-US" sz="2400">
              <a:hlinkClick r:id="rId5" action="ppaction://hlinkfile"/>
            </a:endParaRPr>
          </a:p>
          <a:p>
            <a:pPr indent="0" algn="just">
              <a:buFont typeface="Arial" panose="020B0604020202020204" pitchFamily="34" charset="0"/>
              <a:buNone/>
            </a:pPr>
            <a:endParaRPr lang="en-IN" sz="2400" b="1" dirty="0"/>
          </a:p>
          <a:p>
            <a:pPr marL="457200" indent="-457200" algn="just">
              <a:buFont typeface="Courier New" panose="02070309020205020404" pitchFamily="49" charset="0"/>
              <a:buChar char="o"/>
            </a:pPr>
            <a:endParaRPr lang="en-IN" sz="2800" b="1" dirty="0"/>
          </a:p>
          <a:p>
            <a:pPr indent="0" algn="just">
              <a:buFont typeface="Arial" panose="020B0604020202020204" pitchFamily="34" charset="0"/>
              <a:buNone/>
            </a:pPr>
            <a:endParaRPr lang="en-IN" sz="2800" b="1" dirty="0"/>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96240"/>
            <a:ext cx="12192000" cy="953135"/>
          </a:xfrm>
          <a:prstGeom prst="rect">
            <a:avLst/>
          </a:prstGeom>
          <a:noFill/>
        </p:spPr>
        <p:txBody>
          <a:bodyPr wrap="square" rtlCol="0">
            <a:spAutoFit/>
          </a:bodyPr>
          <a:lstStyle/>
          <a:p>
            <a:pPr algn="ctr"/>
            <a:r>
              <a:rPr lang="en-IN" sz="2800" b="1" dirty="0">
                <a:solidFill>
                  <a:srgbClr val="FF0000"/>
                </a:solidFill>
              </a:rPr>
              <a:t>Teaching, Learning and Evaluation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1140635" y="1229840"/>
            <a:ext cx="9739130" cy="521970"/>
          </a:xfrm>
          <a:prstGeom prst="rect">
            <a:avLst/>
          </a:prstGeom>
          <a:noFill/>
        </p:spPr>
        <p:txBody>
          <a:bodyPr wrap="square">
            <a:spAutoFit/>
          </a:bodyPr>
          <a:lstStyle/>
          <a:p>
            <a:pPr marL="457200" indent="-457200" algn="ctr">
              <a:buNone/>
            </a:pPr>
            <a:r>
              <a:rPr lang="en-IN" sz="2800" b="1" dirty="0">
                <a:solidFill>
                  <a:srgbClr val="FF0000"/>
                </a:solidFill>
              </a:rPr>
              <a:t>Slow learners </a:t>
            </a:r>
            <a:endParaRPr lang="en-IN" sz="2800" b="1" dirty="0">
              <a:solidFill>
                <a:srgbClr val="FF0000"/>
              </a:solidFill>
            </a:endParaRPr>
          </a:p>
        </p:txBody>
      </p:sp>
      <p:sp>
        <p:nvSpPr>
          <p:cNvPr id="6" name="Text Box 5"/>
          <p:cNvSpPr txBox="1"/>
          <p:nvPr/>
        </p:nvSpPr>
        <p:spPr>
          <a:xfrm>
            <a:off x="2177415" y="3135630"/>
            <a:ext cx="309880" cy="368300"/>
          </a:xfrm>
          <a:prstGeom prst="rect">
            <a:avLst/>
          </a:prstGeom>
          <a:noFill/>
        </p:spPr>
        <p:txBody>
          <a:bodyPr wrap="none" rtlCol="0">
            <a:spAutoFit/>
          </a:bodyPr>
          <a:lstStyle/>
          <a:p>
            <a:endParaRPr lang="en-US"/>
          </a:p>
        </p:txBody>
      </p:sp>
      <p:graphicFrame>
        <p:nvGraphicFramePr>
          <p:cNvPr id="11" name="Table 10"/>
          <p:cNvGraphicFramePr/>
          <p:nvPr/>
        </p:nvGraphicFramePr>
        <p:xfrm>
          <a:off x="1397635" y="2008505"/>
          <a:ext cx="9293860" cy="3348990"/>
        </p:xfrm>
        <a:graphic>
          <a:graphicData uri="http://schemas.openxmlformats.org/drawingml/2006/table">
            <a:tbl>
              <a:tblPr firstRow="1" bandRow="1">
                <a:tableStyleId>{5C22544A-7EE6-4342-B048-85BDC9FD1C3A}</a:tableStyleId>
              </a:tblPr>
              <a:tblGrid>
                <a:gridCol w="2323465"/>
                <a:gridCol w="2324100"/>
                <a:gridCol w="2323465"/>
                <a:gridCol w="2322830"/>
              </a:tblGrid>
              <a:tr h="1116965">
                <a:tc>
                  <a:txBody>
                    <a:bodyPr/>
                    <a:lstStyle/>
                    <a:p>
                      <a:pPr indent="0" algn="ctr">
                        <a:buNone/>
                      </a:pPr>
                      <a:r>
                        <a:rPr lang="en-US" sz="2000" b="1" dirty="0">
                          <a:solidFill>
                            <a:schemeClr val="tx1">
                              <a:lumMod val="95000"/>
                              <a:lumOff val="5000"/>
                            </a:schemeClr>
                          </a:solidFill>
                          <a:latin typeface="Times New Roman" panose="02020603050405020304" charset="-122"/>
                        </a:rPr>
                        <a:t>Program Code</a:t>
                      </a:r>
                      <a:r>
                        <a:rPr lang="en-IN" altLang="en-US" sz="2000" b="1" dirty="0">
                          <a:solidFill>
                            <a:schemeClr val="tx1">
                              <a:lumMod val="95000"/>
                              <a:lumOff val="5000"/>
                            </a:schemeClr>
                          </a:solidFill>
                          <a:latin typeface="Times New Roman" panose="02020603050405020304" charset="-122"/>
                        </a:rPr>
                        <a:t>:</a:t>
                      </a:r>
                      <a:endParaRPr lang="en-IN" altLang="en-US" sz="2000" b="1" dirty="0">
                        <a:solidFill>
                          <a:schemeClr val="tx1">
                            <a:lumMod val="95000"/>
                            <a:lumOff val="5000"/>
                          </a:schemeClr>
                        </a:solidFill>
                        <a:latin typeface="Times New Roman" panose="02020603050405020304" charset="-122"/>
                      </a:endParaRPr>
                    </a:p>
                    <a:p>
                      <a:pPr indent="0" algn="ctr">
                        <a:buNone/>
                      </a:pPr>
                      <a:r>
                        <a:rPr lang="en-IN" altLang="en-US" sz="2000" b="1" dirty="0">
                          <a:solidFill>
                            <a:schemeClr val="tx1">
                              <a:lumMod val="95000"/>
                              <a:lumOff val="5000"/>
                            </a:schemeClr>
                          </a:solidFill>
                          <a:latin typeface="Times New Roman" panose="02020603050405020304" charset="-122"/>
                        </a:rPr>
                        <a:t> 7-2-01</a:t>
                      </a:r>
                      <a:endParaRPr lang="en-IN" altLang="en-US" sz="2000" b="1" dirty="0">
                        <a:solidFill>
                          <a:schemeClr val="tx1">
                            <a:lumMod val="95000"/>
                            <a:lumOff val="5000"/>
                          </a:schemeClr>
                        </a:solidFill>
                        <a:latin typeface="Times New Roman" panose="02020603050405020304" charset="-122"/>
                      </a:endParaRPr>
                    </a:p>
                    <a:p>
                      <a:pPr indent="0" algn="ctr">
                        <a:buNone/>
                      </a:pPr>
                      <a:r>
                        <a:rPr lang="en-IN" altLang="en-US" sz="2000" b="1" dirty="0">
                          <a:solidFill>
                            <a:schemeClr val="tx1">
                              <a:lumMod val="95000"/>
                              <a:lumOff val="5000"/>
                            </a:schemeClr>
                          </a:solidFill>
                          <a:latin typeface="Times New Roman" panose="02020603050405020304" charset="-122"/>
                        </a:rPr>
                        <a:t>Year</a:t>
                      </a:r>
                      <a:endParaRPr lang="en-IN" altLang="en-US" sz="2000" b="1" dirty="0">
                        <a:solidFill>
                          <a:schemeClr val="tx1">
                            <a:lumMod val="95000"/>
                            <a:lumOff val="5000"/>
                          </a:schemeClr>
                        </a:solidFill>
                        <a:latin typeface="Times New Roman" panose="02020603050405020304"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000" b="1" dirty="0">
                          <a:solidFill>
                            <a:schemeClr val="tx1">
                              <a:lumMod val="95000"/>
                              <a:lumOff val="5000"/>
                            </a:schemeClr>
                          </a:solidFill>
                          <a:latin typeface="Times New Roman" panose="02020603050405020304" charset="-122"/>
                        </a:rPr>
                        <a:t>Number of students appeared in the final year examination</a:t>
                      </a:r>
                      <a:endParaRPr lang="en-US" sz="2000" b="1" dirty="0">
                        <a:solidFill>
                          <a:schemeClr val="tx1">
                            <a:lumMod val="95000"/>
                            <a:lumOff val="5000"/>
                          </a:schemeClr>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000" b="1" dirty="0">
                          <a:solidFill>
                            <a:schemeClr val="tx1">
                              <a:lumMod val="95000"/>
                              <a:lumOff val="5000"/>
                            </a:schemeClr>
                          </a:solidFill>
                          <a:latin typeface="Times New Roman" panose="02020603050405020304" charset="-122"/>
                        </a:rPr>
                        <a:t>Number of students passed in </a:t>
                      </a:r>
                      <a:r>
                        <a:rPr lang="en-IN" altLang="en-US" sz="2000" b="1" dirty="0">
                          <a:solidFill>
                            <a:schemeClr val="tx1">
                              <a:lumMod val="95000"/>
                              <a:lumOff val="5000"/>
                            </a:schemeClr>
                          </a:solidFill>
                          <a:latin typeface="Times New Roman" panose="02020603050405020304" charset="-122"/>
                        </a:rPr>
                        <a:t>first semester</a:t>
                      </a:r>
                      <a:r>
                        <a:rPr lang="en-US" sz="2000" b="1" dirty="0">
                          <a:solidFill>
                            <a:schemeClr val="tx1">
                              <a:lumMod val="95000"/>
                              <a:lumOff val="5000"/>
                            </a:schemeClr>
                          </a:solidFill>
                          <a:latin typeface="Times New Roman" panose="02020603050405020304" charset="-122"/>
                        </a:rPr>
                        <a:t> examination</a:t>
                      </a:r>
                      <a:endParaRPr lang="en-US" sz="2000" b="1" dirty="0">
                        <a:solidFill>
                          <a:schemeClr val="tx1">
                            <a:lumMod val="95000"/>
                            <a:lumOff val="5000"/>
                          </a:schemeClr>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000" dirty="0">
                          <a:solidFill>
                            <a:schemeClr val="tx1">
                              <a:lumMod val="95000"/>
                              <a:lumOff val="5000"/>
                            </a:schemeClr>
                          </a:solidFill>
                          <a:latin typeface="Times New Roman" panose="02020603050405020304" charset="-122"/>
                          <a:sym typeface="+mn-ea"/>
                        </a:rPr>
                        <a:t>Number of students passed in </a:t>
                      </a:r>
                      <a:r>
                        <a:rPr lang="en-IN" altLang="en-US" sz="2000" dirty="0">
                          <a:solidFill>
                            <a:schemeClr val="tx1">
                              <a:lumMod val="95000"/>
                              <a:lumOff val="5000"/>
                            </a:schemeClr>
                          </a:solidFill>
                          <a:latin typeface="Times New Roman" panose="02020603050405020304" charset="-122"/>
                          <a:sym typeface="+mn-ea"/>
                        </a:rPr>
                        <a:t>fourth semester</a:t>
                      </a:r>
                      <a:r>
                        <a:rPr lang="en-US" sz="2000" dirty="0">
                          <a:solidFill>
                            <a:schemeClr val="tx1">
                              <a:lumMod val="95000"/>
                              <a:lumOff val="5000"/>
                            </a:schemeClr>
                          </a:solidFill>
                          <a:latin typeface="Times New Roman" panose="02020603050405020304" charset="-122"/>
                          <a:sym typeface="+mn-ea"/>
                        </a:rPr>
                        <a:t> examination</a:t>
                      </a:r>
                      <a:endParaRPr lang="en-US" sz="2000" b="1" dirty="0">
                        <a:solidFill>
                          <a:schemeClr val="tx1">
                            <a:lumMod val="95000"/>
                            <a:lumOff val="5000"/>
                          </a:schemeClr>
                        </a:solidFill>
                        <a:latin typeface="Times New Roman" panose="02020603050405020304" charset="-122"/>
                        <a:sym typeface="+mn-ea"/>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lumMod val="95000"/>
                      </a:schemeClr>
                    </a:solidFill>
                  </a:tcPr>
                </a:tc>
              </a:tr>
              <a:tr h="414655">
                <a:tc>
                  <a:txBody>
                    <a:bodyPr/>
                    <a:lstStyle/>
                    <a:p>
                      <a:pPr indent="0" algn="ctr">
                        <a:buNone/>
                      </a:pPr>
                      <a:r>
                        <a:rPr lang="en-US" sz="1800" b="1" dirty="0">
                          <a:solidFill>
                            <a:srgbClr val="000000"/>
                          </a:solidFill>
                          <a:latin typeface="Times New Roman" panose="02020603050405020304" charset="-122"/>
                        </a:rPr>
                        <a:t>2017-18</a:t>
                      </a:r>
                      <a:endParaRPr lang="en-US" sz="1800" b="1" dirty="0">
                        <a:solidFill>
                          <a:srgbClr val="000000"/>
                        </a:solidFill>
                        <a:latin typeface="Times New Roman" panose="02020603050405020304"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schemeClr>
                    </a:solidFill>
                  </a:tcPr>
                </a:tc>
                <a:tc>
                  <a:txBody>
                    <a:bodyPr/>
                    <a:lstStyle/>
                    <a:p>
                      <a:pPr indent="0" algn="ctr">
                        <a:buNone/>
                      </a:pPr>
                      <a:r>
                        <a:rPr lang="en-US" sz="1800" b="1">
                          <a:solidFill>
                            <a:srgbClr val="000000"/>
                          </a:solidFill>
                          <a:latin typeface="Times New Roman" panose="02020603050405020304" charset="-122"/>
                        </a:rPr>
                        <a:t>39</a:t>
                      </a:r>
                      <a:endParaRPr 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IN" altLang="en-US" sz="1800" b="1">
                          <a:solidFill>
                            <a:srgbClr val="000000"/>
                          </a:solidFill>
                          <a:latin typeface="Times New Roman" panose="02020603050405020304" charset="-122"/>
                        </a:rPr>
                        <a:t>22</a:t>
                      </a:r>
                      <a:endParaRPr lang="en-IN" alt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IN" altLang="en-US" sz="1800" b="1">
                          <a:solidFill>
                            <a:srgbClr val="000000"/>
                          </a:solidFill>
                          <a:latin typeface="Times New Roman" panose="02020603050405020304" charset="-122"/>
                        </a:rPr>
                        <a:t>27</a:t>
                      </a:r>
                      <a:endParaRPr lang="en-IN" alt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4020">
                <a:tc>
                  <a:txBody>
                    <a:bodyPr/>
                    <a:lstStyle/>
                    <a:p>
                      <a:pPr indent="0" algn="ctr">
                        <a:buNone/>
                      </a:pPr>
                      <a:r>
                        <a:rPr lang="en-US" sz="1800" b="1" dirty="0">
                          <a:solidFill>
                            <a:srgbClr val="000000"/>
                          </a:solidFill>
                          <a:latin typeface="Times New Roman" panose="02020603050405020304" charset="-122"/>
                        </a:rPr>
                        <a:t>2018-19</a:t>
                      </a:r>
                      <a:endParaRPr lang="en-US" sz="1800" b="1" dirty="0">
                        <a:solidFill>
                          <a:srgbClr val="000000"/>
                        </a:solidFill>
                        <a:latin typeface="Times New Roman" panose="02020603050405020304"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schemeClr>
                    </a:solidFill>
                  </a:tcPr>
                </a:tc>
                <a:tc>
                  <a:txBody>
                    <a:bodyPr/>
                    <a:lstStyle/>
                    <a:p>
                      <a:pPr indent="0" algn="ctr">
                        <a:buNone/>
                      </a:pPr>
                      <a:r>
                        <a:rPr lang="en-US" sz="1800" b="1">
                          <a:solidFill>
                            <a:srgbClr val="000000"/>
                          </a:solidFill>
                          <a:latin typeface="Times New Roman" panose="02020603050405020304" charset="-122"/>
                        </a:rPr>
                        <a:t>43</a:t>
                      </a:r>
                      <a:endParaRPr 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dirty="0">
                          <a:solidFill>
                            <a:srgbClr val="000000"/>
                          </a:solidFill>
                          <a:latin typeface="Times New Roman" panose="02020603050405020304" charset="-122"/>
                        </a:rPr>
                        <a:t>3</a:t>
                      </a:r>
                      <a:r>
                        <a:rPr lang="en-IN" altLang="en-US" sz="1800" b="1" dirty="0">
                          <a:solidFill>
                            <a:srgbClr val="000000"/>
                          </a:solidFill>
                          <a:latin typeface="Times New Roman" panose="02020603050405020304" charset="-122"/>
                        </a:rPr>
                        <a:t>4</a:t>
                      </a:r>
                      <a:endParaRPr lang="en-IN" altLang="en-US" sz="1800" b="1" dirty="0">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IN" altLang="en-US" sz="1800" b="1">
                          <a:solidFill>
                            <a:srgbClr val="000000"/>
                          </a:solidFill>
                          <a:latin typeface="Times New Roman" panose="02020603050405020304" charset="-122"/>
                        </a:rPr>
                        <a:t>35</a:t>
                      </a:r>
                      <a:endParaRPr lang="en-IN" alt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4020">
                <a:tc>
                  <a:txBody>
                    <a:bodyPr/>
                    <a:lstStyle/>
                    <a:p>
                      <a:pPr indent="0" algn="ctr">
                        <a:buNone/>
                      </a:pPr>
                      <a:r>
                        <a:rPr lang="en-US" sz="1800" b="1" dirty="0">
                          <a:solidFill>
                            <a:srgbClr val="000000"/>
                          </a:solidFill>
                          <a:latin typeface="Times New Roman" panose="02020603050405020304" charset="-122"/>
                        </a:rPr>
                        <a:t>2019-20</a:t>
                      </a:r>
                      <a:endParaRPr lang="en-US" sz="1800" b="1" dirty="0">
                        <a:solidFill>
                          <a:srgbClr val="000000"/>
                        </a:solidFill>
                        <a:latin typeface="Times New Roman" panose="02020603050405020304"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schemeClr>
                    </a:solidFill>
                  </a:tcPr>
                </a:tc>
                <a:tc>
                  <a:txBody>
                    <a:bodyPr/>
                    <a:lstStyle/>
                    <a:p>
                      <a:pPr indent="0" algn="ctr">
                        <a:buNone/>
                      </a:pPr>
                      <a:r>
                        <a:rPr lang="en-US" sz="1800" b="1">
                          <a:solidFill>
                            <a:srgbClr val="000000"/>
                          </a:solidFill>
                          <a:latin typeface="Times New Roman" panose="02020603050405020304" charset="-122"/>
                        </a:rPr>
                        <a:t>44</a:t>
                      </a:r>
                      <a:endParaRPr 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000000"/>
                          </a:solidFill>
                          <a:latin typeface="Times New Roman" panose="02020603050405020304" charset="-122"/>
                        </a:rPr>
                        <a:t>2</a:t>
                      </a:r>
                      <a:r>
                        <a:rPr lang="en-IN" altLang="en-US" sz="1800" b="1">
                          <a:solidFill>
                            <a:srgbClr val="000000"/>
                          </a:solidFill>
                          <a:latin typeface="Times New Roman" panose="02020603050405020304" charset="-122"/>
                        </a:rPr>
                        <a:t>4</a:t>
                      </a:r>
                      <a:endParaRPr lang="en-IN" alt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IN" altLang="en-US" sz="1800" b="1">
                          <a:solidFill>
                            <a:srgbClr val="000000"/>
                          </a:solidFill>
                          <a:latin typeface="Times New Roman" panose="02020603050405020304" charset="-122"/>
                        </a:rPr>
                        <a:t>35</a:t>
                      </a:r>
                      <a:endParaRPr lang="en-IN" alt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4655">
                <a:tc>
                  <a:txBody>
                    <a:bodyPr/>
                    <a:lstStyle/>
                    <a:p>
                      <a:pPr indent="0" algn="ctr">
                        <a:buNone/>
                      </a:pPr>
                      <a:r>
                        <a:rPr lang="en-US" sz="1800" b="1" dirty="0">
                          <a:solidFill>
                            <a:srgbClr val="000000"/>
                          </a:solidFill>
                          <a:latin typeface="Times New Roman" panose="02020603050405020304" charset="-122"/>
                        </a:rPr>
                        <a:t>2020-21</a:t>
                      </a:r>
                      <a:endParaRPr lang="en-US" sz="1800" b="1" dirty="0">
                        <a:solidFill>
                          <a:srgbClr val="000000"/>
                        </a:solidFill>
                        <a:latin typeface="Times New Roman" panose="02020603050405020304"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60000"/>
                        <a:lumOff val="40000"/>
                      </a:schemeClr>
                    </a:solidFill>
                  </a:tcPr>
                </a:tc>
                <a:tc>
                  <a:txBody>
                    <a:bodyPr/>
                    <a:lstStyle/>
                    <a:p>
                      <a:pPr indent="0" algn="ctr">
                        <a:buNone/>
                      </a:pPr>
                      <a:r>
                        <a:rPr lang="en-US" sz="1800" b="1">
                          <a:solidFill>
                            <a:srgbClr val="000000"/>
                          </a:solidFill>
                          <a:latin typeface="Times New Roman" panose="02020603050405020304" charset="-122"/>
                        </a:rPr>
                        <a:t>46</a:t>
                      </a:r>
                      <a:endParaRPr 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000000"/>
                          </a:solidFill>
                          <a:latin typeface="Times New Roman" panose="02020603050405020304" charset="-122"/>
                        </a:rPr>
                        <a:t>3</a:t>
                      </a:r>
                      <a:r>
                        <a:rPr lang="en-IN" altLang="en-US" sz="1800" b="1">
                          <a:solidFill>
                            <a:srgbClr val="000000"/>
                          </a:solidFill>
                          <a:latin typeface="Times New Roman" panose="02020603050405020304" charset="-122"/>
                        </a:rPr>
                        <a:t>5</a:t>
                      </a:r>
                      <a:endParaRPr lang="en-IN" alt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IN" altLang="en-US" sz="1800" b="1">
                          <a:solidFill>
                            <a:srgbClr val="000000"/>
                          </a:solidFill>
                          <a:latin typeface="Times New Roman" panose="02020603050405020304" charset="-122"/>
                        </a:rPr>
                        <a:t>36</a:t>
                      </a:r>
                      <a:endParaRPr lang="en-IN" alt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4020">
                <a:tc>
                  <a:txBody>
                    <a:bodyPr/>
                    <a:lstStyle/>
                    <a:p>
                      <a:pPr indent="0" algn="ctr">
                        <a:buNone/>
                      </a:pPr>
                      <a:r>
                        <a:rPr lang="en-US" sz="1800" b="1" dirty="0">
                          <a:solidFill>
                            <a:srgbClr val="000000"/>
                          </a:solidFill>
                          <a:latin typeface="Times New Roman" panose="02020603050405020304" charset="-122"/>
                        </a:rPr>
                        <a:t>2021-22</a:t>
                      </a:r>
                      <a:endParaRPr lang="en-US" sz="1800" b="1" dirty="0">
                        <a:solidFill>
                          <a:srgbClr val="000000"/>
                        </a:solidFill>
                        <a:latin typeface="Times New Roman" panose="02020603050405020304"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60000"/>
                        <a:lumOff val="40000"/>
                      </a:schemeClr>
                    </a:solidFill>
                  </a:tcPr>
                </a:tc>
                <a:tc>
                  <a:txBody>
                    <a:bodyPr/>
                    <a:lstStyle/>
                    <a:p>
                      <a:pPr indent="0" algn="ctr">
                        <a:buNone/>
                      </a:pPr>
                      <a:r>
                        <a:rPr lang="en-US" sz="1800" b="1">
                          <a:solidFill>
                            <a:srgbClr val="000000"/>
                          </a:solidFill>
                          <a:latin typeface="Times New Roman" panose="02020603050405020304" charset="-122"/>
                        </a:rPr>
                        <a:t>44</a:t>
                      </a:r>
                      <a:endParaRPr lang="en-IN" alt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IN" altLang="en-US" sz="1800" b="1">
                          <a:solidFill>
                            <a:srgbClr val="000000"/>
                          </a:solidFill>
                          <a:latin typeface="Times New Roman" panose="02020603050405020304" charset="-122"/>
                        </a:rPr>
                        <a:t>26</a:t>
                      </a:r>
                      <a:endParaRPr lang="en-IN" altLang="en-US" sz="1800" b="1">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IN" altLang="en-US" sz="1800" b="1" dirty="0">
                          <a:solidFill>
                            <a:srgbClr val="000000"/>
                          </a:solidFill>
                          <a:latin typeface="Times New Roman" panose="02020603050405020304" charset="-122"/>
                        </a:rPr>
                        <a:t>32</a:t>
                      </a:r>
                      <a:endParaRPr lang="en-IN" altLang="en-US" sz="1800" b="1" dirty="0">
                        <a:solidFill>
                          <a:srgbClr val="000000"/>
                        </a:solidFill>
                        <a:latin typeface="Times New Roman" panose="020206030504050203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5" name="Text Box 4"/>
          <p:cNvSpPr txBox="1"/>
          <p:nvPr/>
        </p:nvSpPr>
        <p:spPr>
          <a:xfrm>
            <a:off x="363220" y="5605780"/>
            <a:ext cx="11366500" cy="1014730"/>
          </a:xfrm>
          <a:prstGeom prst="rect">
            <a:avLst/>
          </a:prstGeom>
          <a:noFill/>
        </p:spPr>
        <p:txBody>
          <a:bodyPr wrap="square" rtlCol="0" anchor="t">
            <a:spAutoFit/>
          </a:bodyPr>
          <a:lstStyle/>
          <a:p>
            <a:pPr marL="457200" indent="-457200" algn="just">
              <a:buNone/>
            </a:pPr>
            <a:r>
              <a:rPr lang="en-IN" sz="2000" b="1" dirty="0">
                <a:solidFill>
                  <a:schemeClr val="tx1"/>
                </a:solidFill>
                <a:sym typeface="+mn-ea"/>
              </a:rPr>
              <a:t>Motivated the slow learners by taking remedial classes, giving assignments, councelling</a:t>
            </a:r>
            <a:endParaRPr lang="en-IN" sz="2000" b="1" dirty="0">
              <a:solidFill>
                <a:schemeClr val="tx1"/>
              </a:solidFill>
              <a:sym typeface="+mn-ea"/>
            </a:endParaRPr>
          </a:p>
          <a:p>
            <a:pPr marL="457200" indent="-457200" algn="just">
              <a:buNone/>
            </a:pPr>
            <a:r>
              <a:rPr lang="en-IN" sz="2000" b="1" dirty="0">
                <a:solidFill>
                  <a:schemeClr val="tx1"/>
                </a:solidFill>
                <a:sym typeface="+mn-ea"/>
              </a:rPr>
              <a:t>and obtained fruitful results at the end of IV semester.</a:t>
            </a:r>
            <a:r>
              <a:rPr lang="en-IN" sz="2000" b="1" dirty="0">
                <a:solidFill>
                  <a:srgbClr val="FF0000"/>
                </a:solidFill>
                <a:sym typeface="+mn-ea"/>
              </a:rPr>
              <a:t> </a:t>
            </a:r>
            <a:r>
              <a:rPr lang="en-IN" sz="2000" b="1" dirty="0">
                <a:solidFill>
                  <a:schemeClr val="tx1"/>
                </a:solidFill>
                <a:sym typeface="+mn-ea"/>
              </a:rPr>
              <a:t>More than 82% students in the above</a:t>
            </a:r>
            <a:endParaRPr lang="en-IN" sz="2000" b="1" dirty="0">
              <a:solidFill>
                <a:schemeClr val="tx1"/>
              </a:solidFill>
              <a:sym typeface="+mn-ea"/>
            </a:endParaRPr>
          </a:p>
          <a:p>
            <a:pPr marL="457200" indent="-457200" algn="just">
              <a:buNone/>
            </a:pPr>
            <a:r>
              <a:rPr lang="en-IN" sz="2000" b="1" dirty="0">
                <a:solidFill>
                  <a:schemeClr val="tx1"/>
                </a:solidFill>
                <a:sym typeface="+mn-ea"/>
              </a:rPr>
              <a:t>are obtained first class with distinction or first class.</a:t>
            </a:r>
            <a:endParaRPr lang="en-IN" sz="2000" b="1" dirty="0">
              <a:solidFill>
                <a:schemeClr val="tx1"/>
              </a:solidFill>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 y="407670"/>
            <a:ext cx="12191365" cy="521970"/>
          </a:xfrm>
          <a:prstGeom prst="rect">
            <a:avLst/>
          </a:prstGeom>
          <a:noFill/>
        </p:spPr>
        <p:txBody>
          <a:bodyPr wrap="square" rtlCol="0">
            <a:spAutoFit/>
          </a:bodyPr>
          <a:lstStyle/>
          <a:p>
            <a:pPr algn="ctr" fontAlgn="ctr"/>
            <a:r>
              <a:rPr lang="en-IN" sz="2800" b="1" dirty="0">
                <a:solidFill>
                  <a:srgbClr val="FF0000"/>
                </a:solidFill>
              </a:rPr>
              <a:t>Teaching, Learning and Evaluation (contd..)</a:t>
            </a:r>
            <a:endParaRPr lang="en-IN" sz="2800" b="1" dirty="0">
              <a:solidFill>
                <a:srgbClr val="FF0000"/>
              </a:solidFill>
            </a:endParaRPr>
          </a:p>
        </p:txBody>
      </p:sp>
      <p:sp>
        <p:nvSpPr>
          <p:cNvPr id="2" name="TextBox 1"/>
          <p:cNvSpPr txBox="1"/>
          <p:nvPr/>
        </p:nvSpPr>
        <p:spPr>
          <a:xfrm>
            <a:off x="1239773" y="1244530"/>
            <a:ext cx="10105698" cy="5262245"/>
          </a:xfrm>
          <a:prstGeom prst="rect">
            <a:avLst/>
          </a:prstGeom>
          <a:noFill/>
        </p:spPr>
        <p:txBody>
          <a:bodyPr wrap="square" rtlCol="0">
            <a:spAutoFit/>
          </a:bodyPr>
          <a:lstStyle/>
          <a:p>
            <a:pPr marL="457200" indent="-457200">
              <a:buFont typeface="Wingdings" panose="05000000000000000000" charset="0"/>
              <a:buChar char="v"/>
            </a:pPr>
            <a:r>
              <a:rPr lang="en-IN" sz="2800" b="1" dirty="0"/>
              <a:t>Results analysis/Pass Percentage: Results Review Commitee meetings are conducted and results are analysed.</a:t>
            </a:r>
            <a:endParaRPr lang="en-IN" sz="2800" b="1" dirty="0"/>
          </a:p>
          <a:p>
            <a:pPr marL="457200" indent="-457200">
              <a:buFont typeface="Wingdings" panose="05000000000000000000" charset="0"/>
              <a:buChar char="v"/>
            </a:pPr>
            <a:r>
              <a:rPr lang="en-IN" sz="2800" b="1" dirty="0"/>
              <a:t>Graduate attributes/learning outcomes: LO’s are specified for each subject in the syllabus</a:t>
            </a:r>
            <a:endParaRPr lang="en-IN" sz="2800" b="1" dirty="0"/>
          </a:p>
          <a:p>
            <a:pPr marL="457200" indent="-457200">
              <a:buFont typeface="Wingdings" panose="05000000000000000000" charset="0"/>
              <a:buChar char="v"/>
            </a:pPr>
            <a:r>
              <a:rPr lang="en-IN" sz="2800" b="1" dirty="0"/>
              <a:t>PO’s achievement methods: </a:t>
            </a:r>
            <a:endParaRPr lang="en-IN" sz="2800" b="1" dirty="0"/>
          </a:p>
          <a:p>
            <a:pPr marL="1371600" lvl="2" indent="-457200">
              <a:buFont typeface="Arial" panose="020B0604020202020204" pitchFamily="34" charset="0"/>
              <a:buChar char="•"/>
            </a:pPr>
            <a:r>
              <a:rPr lang="en-IN" sz="2800" b="1" dirty="0"/>
              <a:t>Classroom teaching</a:t>
            </a:r>
            <a:endParaRPr lang="en-IN" sz="2800" b="1" dirty="0"/>
          </a:p>
          <a:p>
            <a:pPr marL="1371600" lvl="2" indent="-457200">
              <a:buFont typeface="Arial" panose="020B0604020202020204" pitchFamily="34" charset="0"/>
              <a:buChar char="•"/>
            </a:pPr>
            <a:r>
              <a:rPr lang="en-IN" sz="2800" b="1" dirty="0"/>
              <a:t>Continuous evaluation</a:t>
            </a:r>
            <a:endParaRPr lang="en-IN" sz="2800" b="1" dirty="0"/>
          </a:p>
          <a:p>
            <a:pPr marL="1371600" lvl="2" indent="-457200">
              <a:buFont typeface="Arial" panose="020B0604020202020204" pitchFamily="34" charset="0"/>
              <a:buChar char="•"/>
            </a:pPr>
            <a:r>
              <a:rPr lang="en-IN" sz="2800" b="1" dirty="0"/>
              <a:t>Student seminars and assignments</a:t>
            </a:r>
            <a:endParaRPr lang="en-IN" sz="2800" b="1" dirty="0"/>
          </a:p>
          <a:p>
            <a:pPr marL="1371600" lvl="2" indent="-457200">
              <a:buFont typeface="Arial" panose="020B0604020202020204" pitchFamily="34" charset="0"/>
              <a:buChar char="•"/>
            </a:pPr>
            <a:r>
              <a:rPr lang="en-IN" sz="2800" b="1" dirty="0"/>
              <a:t>Project work</a:t>
            </a:r>
            <a:endParaRPr lang="en-IN" sz="2800" b="1" dirty="0"/>
          </a:p>
          <a:p>
            <a:pPr marL="1371600" lvl="2" indent="-457200">
              <a:buFont typeface="Arial" panose="020B0604020202020204" pitchFamily="34" charset="0"/>
              <a:buChar char="•"/>
            </a:pPr>
            <a:r>
              <a:rPr lang="en-IN" sz="2800" b="1" dirty="0"/>
              <a:t>Viva-Voce at the end of each even semester end examinations</a:t>
            </a:r>
            <a:endParaRPr lang="en-IN" sz="2800" b="1" dirty="0"/>
          </a:p>
        </p:txBody>
      </p:sp>
      <p:pic>
        <p:nvPicPr>
          <p:cNvPr id="4"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843895" y="274955"/>
            <a:ext cx="1090295" cy="11283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535"/>
            <a:ext cx="12192635" cy="948055"/>
          </a:xfrm>
        </p:spPr>
        <p:txBody>
          <a:bodyPr/>
          <a:lstStyle/>
          <a:p>
            <a:r>
              <a:rPr lang="en-IN" sz="2800" b="1" dirty="0">
                <a:solidFill>
                  <a:srgbClr val="FF0000"/>
                </a:solidFill>
                <a:sym typeface="+mn-ea"/>
              </a:rPr>
              <a:t>Teaching, Learning and Evaluation (contd..)</a:t>
            </a:r>
            <a:br>
              <a:rPr lang="en-IN" altLang="en-US" sz="2800" b="1">
                <a:solidFill>
                  <a:srgbClr val="FF0000"/>
                </a:solidFill>
              </a:rPr>
            </a:br>
            <a:endParaRPr lang="en-IN" altLang="en-US" sz="2800" b="1">
              <a:solidFill>
                <a:srgbClr val="FF0000"/>
              </a:solidFill>
            </a:endParaRPr>
          </a:p>
        </p:txBody>
      </p:sp>
      <p:sp>
        <p:nvSpPr>
          <p:cNvPr id="3" name="Content Placeholder 2"/>
          <p:cNvSpPr>
            <a:spLocks noGrp="1"/>
          </p:cNvSpPr>
          <p:nvPr>
            <p:ph sz="half" idx="1"/>
          </p:nvPr>
        </p:nvSpPr>
        <p:spPr>
          <a:xfrm>
            <a:off x="609600" y="1600200"/>
            <a:ext cx="10972800" cy="1496060"/>
          </a:xfrm>
        </p:spPr>
        <p:txBody>
          <a:bodyPr/>
          <a:lstStyle/>
          <a:p>
            <a:pPr>
              <a:buFont typeface="Wingdings" panose="05000000000000000000" charset="0"/>
              <a:buChar char="v"/>
            </a:pPr>
            <a:r>
              <a:rPr lang="en-IN" altLang="en-US" sz="2400"/>
              <a:t>Students in programing lab</a:t>
            </a:r>
            <a:endParaRPr lang="en-IN" altLang="en-US" sz="2400"/>
          </a:p>
          <a:p>
            <a:pPr marL="0" indent="0">
              <a:buNone/>
            </a:pPr>
            <a:endParaRPr lang="en-IN" altLang="en-US" sz="2400"/>
          </a:p>
        </p:txBody>
      </p:sp>
      <p:pic>
        <p:nvPicPr>
          <p:cNvPr id="4" name="Content Placeholder 3" descr="IMG_20231026_155615"/>
          <p:cNvPicPr>
            <a:picLocks noGrp="1" noChangeAspect="1"/>
          </p:cNvPicPr>
          <p:nvPr>
            <p:ph sz="half" idx="2"/>
          </p:nvPr>
        </p:nvPicPr>
        <p:blipFill>
          <a:blip r:embed="rId1"/>
          <a:stretch>
            <a:fillRect/>
          </a:stretch>
        </p:blipFill>
        <p:spPr>
          <a:xfrm>
            <a:off x="1277620" y="2320290"/>
            <a:ext cx="9504045" cy="3968750"/>
          </a:xfrm>
          <a:prstGeom prst="rect">
            <a:avLst/>
          </a:prstGeom>
          <a:ln>
            <a:solidFill>
              <a:srgbClr val="FF0000"/>
            </a:solidFill>
          </a:ln>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6" name="Text Box 5"/>
          <p:cNvSpPr txBox="1"/>
          <p:nvPr/>
        </p:nvSpPr>
        <p:spPr>
          <a:xfrm>
            <a:off x="0" y="958850"/>
            <a:ext cx="12192635" cy="953135"/>
          </a:xfrm>
          <a:prstGeom prst="rect">
            <a:avLst/>
          </a:prstGeom>
          <a:noFill/>
        </p:spPr>
        <p:txBody>
          <a:bodyPr wrap="square" rtlCol="0">
            <a:spAutoFit/>
          </a:bodyPr>
          <a:p>
            <a:pPr algn="ctr"/>
            <a:r>
              <a:rPr lang="en-IN" altLang="en-US" sz="2800" b="1">
                <a:solidFill>
                  <a:srgbClr val="FF0000"/>
                </a:solidFill>
                <a:sym typeface="+mn-ea"/>
              </a:rPr>
              <a:t>COMPUTER LAB</a:t>
            </a:r>
            <a:endParaRPr lang="en-IN" altLang="en-US" sz="2800" b="1">
              <a:solidFill>
                <a:srgbClr val="FF0000"/>
              </a:solidFill>
            </a:endParaRPr>
          </a:p>
          <a:p>
            <a:pPr algn="ctr"/>
            <a:endParaRPr lang="en-US" sz="2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8955"/>
            <a:ext cx="12192000" cy="1143000"/>
          </a:xfrm>
        </p:spPr>
        <p:txBody>
          <a:bodyPr/>
          <a:lstStyle/>
          <a:p>
            <a:pPr algn="ctr"/>
            <a:r>
              <a:rPr lang="en-IN" altLang="en-US" sz="2800" b="1">
                <a:solidFill>
                  <a:srgbClr val="FF0000"/>
                </a:solidFill>
              </a:rPr>
              <a:t>LIBRARY</a:t>
            </a:r>
            <a:endParaRPr lang="en-IN" altLang="en-US" sz="2800" b="1">
              <a:solidFill>
                <a:srgbClr val="FF0000"/>
              </a:solidFill>
            </a:endParaRPr>
          </a:p>
        </p:txBody>
      </p:sp>
      <p:sp>
        <p:nvSpPr>
          <p:cNvPr id="3" name="Content Placeholder 2"/>
          <p:cNvSpPr>
            <a:spLocks noGrp="1"/>
          </p:cNvSpPr>
          <p:nvPr>
            <p:ph sz="half" idx="1"/>
          </p:nvPr>
        </p:nvSpPr>
        <p:spPr>
          <a:xfrm>
            <a:off x="620358" y="1600200"/>
            <a:ext cx="10280650" cy="735330"/>
          </a:xfrm>
        </p:spPr>
        <p:txBody>
          <a:bodyPr/>
          <a:lstStyle/>
          <a:p>
            <a:pPr>
              <a:buFont typeface="Wingdings" panose="05000000000000000000" charset="0"/>
              <a:buChar char="v"/>
            </a:pPr>
            <a:r>
              <a:rPr lang="en-IN" altLang="en-US" sz="2400"/>
              <a:t>Students referring department </a:t>
            </a:r>
            <a:r>
              <a:rPr lang="en-IN" sz="2400" dirty="0">
                <a:sym typeface="+mn-ea"/>
              </a:rPr>
              <a:t>library</a:t>
            </a:r>
            <a:r>
              <a:rPr lang="en-IN" altLang="en-US" sz="2400"/>
              <a:t> books</a:t>
            </a:r>
            <a:endParaRPr lang="en-IN" altLang="en-US" sz="2400"/>
          </a:p>
        </p:txBody>
      </p:sp>
      <p:pic>
        <p:nvPicPr>
          <p:cNvPr id="5" name="Content Placeholder 4" descr="IMG_20231026_160057"/>
          <p:cNvPicPr>
            <a:picLocks noGrp="1" noChangeAspect="1"/>
          </p:cNvPicPr>
          <p:nvPr>
            <p:ph sz="half" idx="2"/>
          </p:nvPr>
        </p:nvPicPr>
        <p:blipFill>
          <a:blip r:embed="rId1"/>
          <a:stretch>
            <a:fillRect/>
          </a:stretch>
        </p:blipFill>
        <p:spPr>
          <a:xfrm>
            <a:off x="1271270" y="2233930"/>
            <a:ext cx="9630410" cy="4015740"/>
          </a:xfrm>
          <a:prstGeom prst="rect">
            <a:avLst/>
          </a:prstGeom>
          <a:ln>
            <a:solidFill>
              <a:srgbClr val="FF0000"/>
            </a:solidFill>
          </a:ln>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0" y="209550"/>
            <a:ext cx="12191365" cy="521970"/>
          </a:xfrm>
          <a:prstGeom prst="rect">
            <a:avLst/>
          </a:prstGeom>
          <a:noFill/>
        </p:spPr>
        <p:txBody>
          <a:bodyPr wrap="square" rtlCol="0">
            <a:spAutoFit/>
          </a:bodyPr>
          <a:p>
            <a:pPr algn="ctr"/>
            <a:r>
              <a:rPr lang="en-IN" sz="2800" b="1" dirty="0">
                <a:solidFill>
                  <a:srgbClr val="FF0000"/>
                </a:solidFill>
                <a:sym typeface="+mn-ea"/>
              </a:rPr>
              <a:t>Teaching, Learning and Evaluation (contd..)</a:t>
            </a:r>
            <a:endParaRPr lang="en-US" sz="2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5986" y="1660634"/>
            <a:ext cx="45719" cy="369332"/>
          </a:xfrm>
          <a:prstGeom prst="rect">
            <a:avLst/>
          </a:prstGeom>
          <a:noFill/>
        </p:spPr>
        <p:txBody>
          <a:bodyPr wrap="square" rtlCol="0">
            <a:spAutoFit/>
          </a:bodyPr>
          <a:lstStyle/>
          <a:p>
            <a:endParaRPr lang="en-IN" dirty="0"/>
          </a:p>
        </p:txBody>
      </p:sp>
      <p:sp>
        <p:nvSpPr>
          <p:cNvPr id="5" name="TextBox 4"/>
          <p:cNvSpPr txBox="1"/>
          <p:nvPr/>
        </p:nvSpPr>
        <p:spPr>
          <a:xfrm>
            <a:off x="620707" y="926178"/>
            <a:ext cx="10105698" cy="5077460"/>
          </a:xfrm>
          <a:prstGeom prst="rect">
            <a:avLst/>
          </a:prstGeom>
          <a:noFill/>
        </p:spPr>
        <p:txBody>
          <a:bodyPr wrap="square" rtlCol="0">
            <a:spAutoFit/>
          </a:bodyPr>
          <a:lstStyle/>
          <a:p>
            <a:pPr indent="0" algn="just">
              <a:buFont typeface="Courier New" panose="02070309020205020404" pitchFamily="49" charset="0"/>
              <a:buNone/>
            </a:pPr>
            <a:r>
              <a:rPr lang="en-IN" sz="2400" b="1" dirty="0"/>
              <a:t>Papers Published:</a:t>
            </a:r>
            <a:r>
              <a:rPr lang="en-IN" sz="2400" b="1" dirty="0">
                <a:sym typeface="+mn-ea"/>
              </a:rPr>
              <a:t>154 (during assessment period) . Most of the papers are published in Scopus indexed, Web of Science, Reviewed in AMS.( </a:t>
            </a:r>
            <a:r>
              <a:rPr lang="en-IN" sz="2400" b="1" dirty="0">
                <a:sym typeface="+mn-ea"/>
                <a:hlinkClick r:id="rId1" action="ppaction://hlinkfile"/>
              </a:rPr>
              <a:t>Publications List</a:t>
            </a:r>
            <a:r>
              <a:rPr lang="en-IN" sz="2400" b="1" dirty="0">
                <a:sym typeface="+mn-ea"/>
              </a:rPr>
              <a:t>)</a:t>
            </a:r>
            <a:endParaRPr lang="en-IN" sz="2400" b="1" dirty="0"/>
          </a:p>
          <a:p>
            <a:r>
              <a:rPr lang="en-IN" sz="2800" b="1" dirty="0"/>
              <a:t> </a:t>
            </a:r>
            <a:endParaRPr lang="en-IN" sz="2800" b="1" dirty="0"/>
          </a:p>
          <a:p>
            <a:endParaRPr lang="en-IN" sz="2800" b="1" dirty="0"/>
          </a:p>
          <a:p>
            <a:endParaRPr lang="en-IN" sz="2800" b="1" dirty="0"/>
          </a:p>
          <a:p>
            <a:endParaRPr lang="en-IN" sz="2800" b="1" dirty="0"/>
          </a:p>
          <a:p>
            <a:endParaRPr lang="en-IN" sz="2800" b="1" dirty="0"/>
          </a:p>
          <a:p>
            <a:pPr marL="457200" indent="-457200">
              <a:buFont typeface="Courier New" panose="02070309020205020404" pitchFamily="49" charset="0"/>
              <a:buChar char="o"/>
            </a:pPr>
            <a:endParaRPr lang="en-IN" sz="2800" b="1" dirty="0"/>
          </a:p>
          <a:p>
            <a:pPr marL="457200" indent="-457200">
              <a:buFont typeface="Courier New" panose="02070309020205020404" pitchFamily="49" charset="0"/>
              <a:buChar char="o"/>
            </a:pPr>
            <a:endParaRPr lang="en-IN" sz="2800" b="1" dirty="0"/>
          </a:p>
          <a:p>
            <a:pPr marL="457200" indent="-457200">
              <a:buFont typeface="Courier New" panose="02070309020205020404" pitchFamily="49" charset="0"/>
              <a:buChar char="o"/>
            </a:pPr>
            <a:endParaRPr lang="en-IN" sz="2800" b="1" dirty="0"/>
          </a:p>
          <a:p>
            <a:pPr marL="457200" indent="-457200">
              <a:buFont typeface="Courier New" panose="02070309020205020404" pitchFamily="49" charset="0"/>
              <a:buChar char="o"/>
            </a:pPr>
            <a:endParaRPr lang="en-IN" sz="2800" b="1" dirty="0"/>
          </a:p>
        </p:txBody>
      </p:sp>
      <p:sp>
        <p:nvSpPr>
          <p:cNvPr id="2" name="TextBox 1"/>
          <p:cNvSpPr txBox="1"/>
          <p:nvPr/>
        </p:nvSpPr>
        <p:spPr>
          <a:xfrm>
            <a:off x="0" y="271145"/>
            <a:ext cx="12192000" cy="953135"/>
          </a:xfrm>
          <a:prstGeom prst="rect">
            <a:avLst/>
          </a:prstGeom>
          <a:noFill/>
        </p:spPr>
        <p:txBody>
          <a:bodyPr wrap="square" rtlCol="0">
            <a:spAutoFit/>
          </a:bodyPr>
          <a:lstStyle/>
          <a:p>
            <a:pPr algn="ctr"/>
            <a:r>
              <a:rPr lang="en-IN" sz="2800" b="1" dirty="0">
                <a:solidFill>
                  <a:srgbClr val="FF0000"/>
                </a:solidFill>
              </a:rPr>
              <a:t>Research, Innovations and Extensions </a:t>
            </a:r>
            <a:r>
              <a:rPr lang="en-IN" sz="2800" b="1" dirty="0">
                <a:solidFill>
                  <a:srgbClr val="FF0000"/>
                </a:solidFill>
                <a:sym typeface="+mn-ea"/>
              </a:rPr>
              <a:t>(contd..)</a:t>
            </a:r>
            <a:endParaRPr lang="en-US" sz="2800"/>
          </a:p>
          <a:p>
            <a:pPr algn="ctr"/>
            <a:endParaRPr lang="en-IN" sz="2800" b="1" dirty="0">
              <a:solidFill>
                <a:srgbClr val="FF0000"/>
              </a:solidFill>
            </a:endParaRPr>
          </a:p>
        </p:txBody>
      </p:sp>
      <p:sp>
        <p:nvSpPr>
          <p:cNvPr id="100" name="Text Box 99"/>
          <p:cNvSpPr txBox="1"/>
          <p:nvPr/>
        </p:nvSpPr>
        <p:spPr>
          <a:xfrm>
            <a:off x="2481580" y="2006600"/>
            <a:ext cx="7198360" cy="398780"/>
          </a:xfrm>
          <a:prstGeom prst="rect">
            <a:avLst/>
          </a:prstGeom>
          <a:noFill/>
          <a:ln w="9525">
            <a:noFill/>
          </a:ln>
        </p:spPr>
        <p:txBody>
          <a:bodyPr wrap="square">
            <a:spAutoFit/>
          </a:bodyPr>
          <a:lstStyle/>
          <a:p>
            <a:pPr indent="0" algn="ctr"/>
            <a:r>
              <a:rPr lang="en-US" sz="2000" b="1">
                <a:latin typeface="Calibri" panose="020F0502020204030204" charset="0"/>
                <a:cs typeface="Gautami" charset="0"/>
              </a:rPr>
              <a:t>Publications Reflected in Various</a:t>
            </a:r>
            <a:r>
              <a:rPr lang="en-IN" altLang="en-US" sz="2000" b="1">
                <a:latin typeface="Calibri" panose="020F0502020204030204" charset="0"/>
                <a:cs typeface="Gautami" charset="0"/>
              </a:rPr>
              <a:t> Platforms</a:t>
            </a:r>
            <a:r>
              <a:rPr lang="en-US" sz="2000" b="1">
                <a:latin typeface="Calibri" panose="020F0502020204030204" charset="0"/>
                <a:cs typeface="Gautami" charset="0"/>
              </a:rPr>
              <a:t> </a:t>
            </a:r>
            <a:endParaRPr lang="en-US" sz="1600" b="1">
              <a:latin typeface="Calibri" panose="020F0502020204030204" charset="0"/>
              <a:cs typeface="Gautami" charset="0"/>
            </a:endParaRPr>
          </a:p>
        </p:txBody>
      </p:sp>
      <p:graphicFrame>
        <p:nvGraphicFramePr>
          <p:cNvPr id="3" name="Table 2"/>
          <p:cNvGraphicFramePr/>
          <p:nvPr/>
        </p:nvGraphicFramePr>
        <p:xfrm>
          <a:off x="993140" y="2487930"/>
          <a:ext cx="10221595" cy="4184015"/>
        </p:xfrm>
        <a:graphic>
          <a:graphicData uri="http://schemas.openxmlformats.org/drawingml/2006/table">
            <a:tbl>
              <a:tblPr firstRow="1" bandRow="1">
                <a:tableStyleId>{5940675A-B579-460E-94D1-54222C63F5DA}</a:tableStyleId>
              </a:tblPr>
              <a:tblGrid>
                <a:gridCol w="2943225"/>
                <a:gridCol w="1255395"/>
                <a:gridCol w="1177290"/>
                <a:gridCol w="1295400"/>
                <a:gridCol w="1624330"/>
                <a:gridCol w="1925955"/>
              </a:tblGrid>
              <a:tr h="567055">
                <a:tc>
                  <a:txBody>
                    <a:bodyPr/>
                    <a:lstStyle/>
                    <a:p>
                      <a:pPr algn="ctr">
                        <a:buNone/>
                      </a:pPr>
                      <a:r>
                        <a:rPr lang="en-US" sz="1800" b="1">
                          <a:latin typeface="Calibri" panose="020F0502020204030204" charset="0"/>
                          <a:cs typeface="Calibri" panose="020F0502020204030204" charset="0"/>
                        </a:rPr>
                        <a:t>Name of the Teacher</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Vidwan</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Scopus</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Web of Science</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Google Scholar</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Research Gate</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7055">
                <a:tc>
                  <a:txBody>
                    <a:bodyPr/>
                    <a:lstStyle/>
                    <a:p>
                      <a:pPr algn="ctr">
                        <a:buNone/>
                      </a:pPr>
                      <a:r>
                        <a:rPr lang="en-IN" altLang="en-US" sz="1800" b="1" dirty="0">
                          <a:latin typeface="Calibri" panose="020F0502020204030204" charset="0"/>
                          <a:ea typeface="Calibri" panose="020F0502020204030204" charset="0"/>
                          <a:cs typeface="Calibri" panose="020F0502020204030204" charset="0"/>
                        </a:rPr>
                        <a:t>Prof. V. U. M. Rao</a:t>
                      </a:r>
                      <a:endParaRPr lang="en-IN" altLang="en-US" sz="18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1800" b="1">
                          <a:latin typeface="Calibri" panose="020F0502020204030204" charset="0"/>
                          <a:ea typeface="Calibri" panose="020F0502020204030204" charset="0"/>
                          <a:cs typeface="Calibri" panose="020F0502020204030204" charset="0"/>
                        </a:rPr>
                        <a:t>-</a:t>
                      </a:r>
                      <a:endParaRPr lang="en-IN" alt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1800" b="1">
                          <a:latin typeface="Calibri" panose="020F0502020204030204" charset="0"/>
                          <a:ea typeface="Calibri" panose="020F0502020204030204" charset="0"/>
                          <a:cs typeface="Calibri" panose="020F0502020204030204" charset="0"/>
                        </a:rPr>
                        <a:t>101(24)</a:t>
                      </a:r>
                      <a:endParaRPr lang="en-IN" alt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1800" b="1">
                          <a:latin typeface="Calibri" panose="020F0502020204030204" charset="0"/>
                          <a:ea typeface="Calibri" panose="020F0502020204030204" charset="0"/>
                          <a:cs typeface="Calibri" panose="020F0502020204030204" charset="0"/>
                        </a:rPr>
                        <a:t>36</a:t>
                      </a:r>
                      <a:endParaRPr lang="en-IN" alt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7055">
                <a:tc>
                  <a:txBody>
                    <a:bodyPr/>
                    <a:lstStyle/>
                    <a:p>
                      <a:pPr algn="ctr">
                        <a:buNone/>
                      </a:pPr>
                      <a:r>
                        <a:rPr lang="en-US" sz="1800" b="1">
                          <a:latin typeface="Calibri" panose="020F0502020204030204" charset="0"/>
                          <a:cs typeface="Calibri" panose="020F0502020204030204" charset="0"/>
                        </a:rPr>
                        <a:t>Prof. K. Rajendra Prasad</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150(7)</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94(10)</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29</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145(12)</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153</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4665">
                <a:tc>
                  <a:txBody>
                    <a:bodyPr/>
                    <a:lstStyle/>
                    <a:p>
                      <a:pPr algn="ctr">
                        <a:buNone/>
                      </a:pPr>
                      <a:r>
                        <a:rPr lang="en-US" sz="1800" b="1">
                          <a:latin typeface="Calibri" panose="020F0502020204030204" charset="0"/>
                          <a:cs typeface="Calibri" panose="020F0502020204030204" charset="0"/>
                        </a:rPr>
                        <a:t>Prof. M. Vijaya Santhi</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78(6)</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41(14)</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23</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69(18)</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78</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7205">
                <a:tc>
                  <a:txBody>
                    <a:bodyPr/>
                    <a:lstStyle/>
                    <a:p>
                      <a:pPr algn="ctr">
                        <a:buNone/>
                      </a:pPr>
                      <a:r>
                        <a:rPr lang="en-US" sz="1800" b="1">
                          <a:latin typeface="Calibri" panose="020F0502020204030204" charset="0"/>
                          <a:cs typeface="Calibri" panose="020F0502020204030204" charset="0"/>
                        </a:rPr>
                        <a:t>Prof. P. Vijaya Laxmi</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96(5)</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65(11)</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2</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56(14)</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76</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7205">
                <a:tc>
                  <a:txBody>
                    <a:bodyPr/>
                    <a:lstStyle/>
                    <a:p>
                      <a:pPr algn="ctr">
                        <a:buNone/>
                      </a:pPr>
                      <a:r>
                        <a:rPr lang="en-US" sz="1800" b="1">
                          <a:latin typeface="Calibri" panose="020F0502020204030204" charset="0"/>
                          <a:cs typeface="Calibri" panose="020F0502020204030204" charset="0"/>
                        </a:rPr>
                        <a:t>Dr. T. Vinutha</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31(3)</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33(12)</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31</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41(13)</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46</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6570">
                <a:tc>
                  <a:txBody>
                    <a:bodyPr/>
                    <a:lstStyle/>
                    <a:p>
                      <a:pPr algn="ctr">
                        <a:buNone/>
                      </a:pPr>
                      <a:r>
                        <a:rPr lang="en-US" sz="1800" b="1">
                          <a:latin typeface="Calibri" panose="020F0502020204030204" charset="0"/>
                          <a:cs typeface="Calibri" panose="020F0502020204030204" charset="0"/>
                        </a:rPr>
                        <a:t>Dr. M. Tripat</a:t>
                      </a:r>
                      <a:r>
                        <a:rPr lang="en-IN" altLang="en-US" sz="1800" b="1">
                          <a:latin typeface="Calibri" panose="020F0502020204030204" charset="0"/>
                          <a:cs typeface="Calibri" panose="020F0502020204030204" charset="0"/>
                        </a:rPr>
                        <a:t>hy</a:t>
                      </a:r>
                      <a:endParaRPr lang="en-IN" alt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4</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4</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4(3)</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800" b="1">
                          <a:latin typeface="Calibri" panose="020F0502020204030204" charset="0"/>
                          <a:cs typeface="Calibri" panose="020F0502020204030204" charset="0"/>
                        </a:rPr>
                        <a:t>4</a:t>
                      </a:r>
                      <a:endParaRPr 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7205">
                <a:tc>
                  <a:txBody>
                    <a:bodyPr/>
                    <a:lstStyle/>
                    <a:p>
                      <a:pPr algn="ctr">
                        <a:buNone/>
                      </a:pPr>
                      <a:r>
                        <a:rPr lang="en-IN" altLang="en-US" sz="1800" b="1">
                          <a:latin typeface="Calibri" panose="020F0502020204030204" charset="0"/>
                          <a:ea typeface="Calibri" panose="020F0502020204030204" charset="0"/>
                          <a:cs typeface="Calibri" panose="020F0502020204030204" charset="0"/>
                        </a:rPr>
                        <a:t>Total</a:t>
                      </a:r>
                      <a:endParaRPr lang="en-IN" alt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1800" b="1">
                          <a:latin typeface="Calibri" panose="020F0502020204030204" charset="0"/>
                          <a:ea typeface="Calibri" panose="020F0502020204030204" charset="0"/>
                          <a:cs typeface="Calibri" panose="020F0502020204030204" charset="0"/>
                        </a:rPr>
                        <a:t>359(21)</a:t>
                      </a:r>
                      <a:endParaRPr lang="en-IN" alt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1800" b="1">
                          <a:latin typeface="Calibri" panose="020F0502020204030204" charset="0"/>
                          <a:ea typeface="Calibri" panose="020F0502020204030204" charset="0"/>
                          <a:cs typeface="Calibri" panose="020F0502020204030204" charset="0"/>
                        </a:rPr>
                        <a:t>338(71)</a:t>
                      </a:r>
                      <a:endParaRPr lang="en-IN" alt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1800" b="1">
                          <a:latin typeface="Calibri" panose="020F0502020204030204" charset="0"/>
                          <a:ea typeface="Calibri" panose="020F0502020204030204" charset="0"/>
                          <a:cs typeface="Calibri" panose="020F0502020204030204" charset="0"/>
                        </a:rPr>
                        <a:t>121</a:t>
                      </a:r>
                      <a:endParaRPr lang="en-IN" alt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1800" b="1">
                          <a:latin typeface="Calibri" panose="020F0502020204030204" charset="0"/>
                          <a:ea typeface="Calibri" panose="020F0502020204030204" charset="0"/>
                          <a:cs typeface="Calibri" panose="020F0502020204030204" charset="0"/>
                        </a:rPr>
                        <a:t>315(60)</a:t>
                      </a:r>
                      <a:endParaRPr lang="en-IN" altLang="en-US" sz="18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1800" b="1" dirty="0">
                          <a:latin typeface="Calibri" panose="020F0502020204030204" charset="0"/>
                          <a:ea typeface="Calibri" panose="020F0502020204030204" charset="0"/>
                          <a:cs typeface="Calibri" panose="020F0502020204030204" charset="0"/>
                        </a:rPr>
                        <a:t>357</a:t>
                      </a:r>
                      <a:endParaRPr lang="en-IN" altLang="en-US" sz="18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843895" y="274955"/>
            <a:ext cx="1090295" cy="11283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5986" y="1660634"/>
            <a:ext cx="45719" cy="369332"/>
          </a:xfrm>
          <a:prstGeom prst="rect">
            <a:avLst/>
          </a:prstGeom>
          <a:noFill/>
        </p:spPr>
        <p:txBody>
          <a:bodyPr wrap="square" rtlCol="0">
            <a:spAutoFit/>
          </a:bodyPr>
          <a:lstStyle/>
          <a:p>
            <a:endParaRPr lang="en-IN" dirty="0"/>
          </a:p>
        </p:txBody>
      </p:sp>
      <p:sp>
        <p:nvSpPr>
          <p:cNvPr id="2" name="TextBox 1"/>
          <p:cNvSpPr txBox="1"/>
          <p:nvPr/>
        </p:nvSpPr>
        <p:spPr>
          <a:xfrm>
            <a:off x="0" y="302895"/>
            <a:ext cx="12192000" cy="953135"/>
          </a:xfrm>
          <a:prstGeom prst="rect">
            <a:avLst/>
          </a:prstGeom>
          <a:noFill/>
        </p:spPr>
        <p:txBody>
          <a:bodyPr wrap="square" rtlCol="0">
            <a:spAutoFit/>
          </a:bodyPr>
          <a:lstStyle/>
          <a:p>
            <a:pPr algn="ctr"/>
            <a:r>
              <a:rPr lang="en-IN" sz="2800" b="1" dirty="0">
                <a:solidFill>
                  <a:srgbClr val="FF0000"/>
                </a:solidFill>
              </a:rPr>
              <a:t>Research, Innovations and Extensions </a:t>
            </a:r>
            <a:r>
              <a:rPr lang="en-IN" sz="2800" b="1" dirty="0">
                <a:solidFill>
                  <a:srgbClr val="FF0000"/>
                </a:solidFill>
                <a:sym typeface="+mn-ea"/>
              </a:rPr>
              <a:t>(contd..)</a:t>
            </a:r>
            <a:endParaRPr lang="en-US" sz="2800"/>
          </a:p>
          <a:p>
            <a:pPr algn="ctr"/>
            <a:endParaRPr lang="en-IN" sz="2800" b="1" dirty="0">
              <a:solidFill>
                <a:srgbClr val="FF0000"/>
              </a:solidFill>
            </a:endParaRPr>
          </a:p>
        </p:txBody>
      </p:sp>
      <p:sp>
        <p:nvSpPr>
          <p:cNvPr id="100" name="Text Box 99"/>
          <p:cNvSpPr txBox="1"/>
          <p:nvPr/>
        </p:nvSpPr>
        <p:spPr>
          <a:xfrm>
            <a:off x="2256155" y="937260"/>
            <a:ext cx="7198360" cy="398780"/>
          </a:xfrm>
          <a:prstGeom prst="rect">
            <a:avLst/>
          </a:prstGeom>
          <a:noFill/>
          <a:ln w="9525">
            <a:noFill/>
          </a:ln>
        </p:spPr>
        <p:txBody>
          <a:bodyPr wrap="square">
            <a:spAutoFit/>
          </a:bodyPr>
          <a:lstStyle/>
          <a:p>
            <a:pPr indent="0" algn="ctr"/>
            <a:r>
              <a:rPr lang="en-IN" altLang="en-US" sz="2000" b="1">
                <a:latin typeface="Calibri" panose="020F0502020204030204" charset="0"/>
                <a:cs typeface="Gautami" charset="0"/>
              </a:rPr>
              <a:t>Reviews </a:t>
            </a:r>
            <a:r>
              <a:rPr lang="en-US" sz="2000" b="1">
                <a:latin typeface="Calibri" panose="020F0502020204030204" charset="0"/>
                <a:cs typeface="Gautami" charset="0"/>
              </a:rPr>
              <a:t>Reflected in Various  platforms</a:t>
            </a:r>
            <a:endParaRPr lang="en-US" sz="2000" b="1">
              <a:latin typeface="Calibri" panose="020F0502020204030204" charset="0"/>
              <a:cs typeface="Gautami" charset="0"/>
            </a:endParaRPr>
          </a:p>
        </p:txBody>
      </p:sp>
      <p:graphicFrame>
        <p:nvGraphicFramePr>
          <p:cNvPr id="6" name="Table 5"/>
          <p:cNvGraphicFramePr/>
          <p:nvPr/>
        </p:nvGraphicFramePr>
        <p:xfrm>
          <a:off x="2113280" y="1513840"/>
          <a:ext cx="7411720" cy="3785235"/>
        </p:xfrm>
        <a:graphic>
          <a:graphicData uri="http://schemas.openxmlformats.org/drawingml/2006/table">
            <a:tbl>
              <a:tblPr firstRow="1" bandRow="1">
                <a:tableStyleId>{5940675A-B579-460E-94D1-54222C63F5DA}</a:tableStyleId>
              </a:tblPr>
              <a:tblGrid>
                <a:gridCol w="3592195"/>
                <a:gridCol w="2218055"/>
                <a:gridCol w="1601470"/>
              </a:tblGrid>
              <a:tr h="1012825">
                <a:tc>
                  <a:txBody>
                    <a:bodyPr/>
                    <a:lstStyle/>
                    <a:p>
                      <a:pPr algn="ctr">
                        <a:buNone/>
                      </a:pPr>
                      <a:r>
                        <a:rPr lang="en-US" sz="2000" b="1" dirty="0">
                          <a:latin typeface="Calibri" panose="020F0502020204030204" charset="0"/>
                          <a:cs typeface="Calibri" panose="020F0502020204030204" charset="0"/>
                        </a:rPr>
                        <a:t>Name of the Teacher</a:t>
                      </a:r>
                      <a:endParaRPr lang="en-US" sz="20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000" b="1" dirty="0">
                          <a:latin typeface="Calibri" panose="020F0502020204030204" charset="0"/>
                          <a:cs typeface="Calibri" panose="020F0502020204030204" charset="0"/>
                        </a:rPr>
                        <a:t>Mathematical Reviews (A.M.S)</a:t>
                      </a:r>
                      <a:endParaRPr lang="en-US" sz="20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buNone/>
                      </a:pPr>
                      <a:r>
                        <a:rPr lang="en-US" sz="2000" b="1" dirty="0" err="1">
                          <a:latin typeface="Calibri" panose="020F0502020204030204" charset="0"/>
                          <a:cs typeface="Calibri" panose="020F0502020204030204" charset="0"/>
                        </a:rPr>
                        <a:t>zbMATH</a:t>
                      </a:r>
                      <a:r>
                        <a:rPr lang="en-US" sz="2000" b="1" dirty="0">
                          <a:latin typeface="Calibri" panose="020F0502020204030204" charset="0"/>
                          <a:cs typeface="Calibri" panose="020F0502020204030204" charset="0"/>
                        </a:rPr>
                        <a:t> </a:t>
                      </a:r>
                      <a:endParaRPr lang="en-US" sz="20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r>
              <a:tr h="396240">
                <a:tc>
                  <a:txBody>
                    <a:bodyPr/>
                    <a:lstStyle/>
                    <a:p>
                      <a:pPr>
                        <a:buNone/>
                      </a:pPr>
                      <a:r>
                        <a:rPr lang="en-IN" altLang="en-US" sz="2000" b="1">
                          <a:latin typeface="Calibri" panose="020F0502020204030204" charset="0"/>
                          <a:ea typeface="Calibri" panose="020F0502020204030204" charset="0"/>
                          <a:cs typeface="Calibri" panose="020F0502020204030204" charset="0"/>
                        </a:rPr>
                        <a:t>Prof. V. U. M. Rao</a:t>
                      </a:r>
                      <a:endParaRPr lang="en-IN" alt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2000" b="1">
                          <a:latin typeface="Calibri" panose="020F0502020204030204" charset="0"/>
                          <a:ea typeface="Calibri" panose="020F0502020204030204" charset="0"/>
                          <a:cs typeface="Calibri" panose="020F0502020204030204" charset="0"/>
                        </a:rPr>
                        <a:t>28</a:t>
                      </a:r>
                      <a:endParaRPr lang="en-IN" alt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2000" b="1">
                          <a:latin typeface="Calibri" panose="020F0502020204030204" charset="0"/>
                          <a:ea typeface="Calibri" panose="020F0502020204030204" charset="0"/>
                          <a:cs typeface="Calibri" panose="020F0502020204030204" charset="0"/>
                        </a:rPr>
                        <a:t>36</a:t>
                      </a:r>
                      <a:endParaRPr lang="en-IN" alt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a:txBody>
                    <a:bodyPr/>
                    <a:lstStyle/>
                    <a:p>
                      <a:pPr>
                        <a:buNone/>
                      </a:pPr>
                      <a:r>
                        <a:rPr lang="en-US" sz="2000" b="1">
                          <a:latin typeface="Calibri" panose="020F0502020204030204" charset="0"/>
                          <a:cs typeface="Calibri" panose="020F0502020204030204" charset="0"/>
                        </a:rPr>
                        <a:t>Prof. K. Rajendra Prasad</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latin typeface="Calibri" panose="020F0502020204030204" charset="0"/>
                          <a:cs typeface="Calibri" panose="020F0502020204030204" charset="0"/>
                        </a:rPr>
                        <a:t>123</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latin typeface="Calibri" panose="020F0502020204030204" charset="0"/>
                          <a:cs typeface="Calibri" panose="020F0502020204030204" charset="0"/>
                        </a:rPr>
                        <a:t>121</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5605">
                <a:tc>
                  <a:txBody>
                    <a:bodyPr/>
                    <a:lstStyle/>
                    <a:p>
                      <a:pPr>
                        <a:buNone/>
                      </a:pPr>
                      <a:r>
                        <a:rPr lang="en-US" sz="2000" b="1">
                          <a:latin typeface="Calibri" panose="020F0502020204030204" charset="0"/>
                          <a:cs typeface="Calibri" panose="020F0502020204030204" charset="0"/>
                        </a:rPr>
                        <a:t>Prof. M. Vijaya Santhi</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latin typeface="Calibri" panose="020F0502020204030204" charset="0"/>
                          <a:cs typeface="Calibri" panose="020F0502020204030204" charset="0"/>
                        </a:rPr>
                        <a:t>11</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latin typeface="Calibri" panose="020F0502020204030204" charset="0"/>
                          <a:cs typeface="Calibri" panose="020F0502020204030204" charset="0"/>
                        </a:rPr>
                        <a:t>78</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a:txBody>
                    <a:bodyPr/>
                    <a:lstStyle/>
                    <a:p>
                      <a:pPr>
                        <a:buNone/>
                      </a:pPr>
                      <a:r>
                        <a:rPr lang="en-US" sz="2000" b="1">
                          <a:latin typeface="Calibri" panose="020F0502020204030204" charset="0"/>
                          <a:cs typeface="Calibri" panose="020F0502020204030204" charset="0"/>
                        </a:rPr>
                        <a:t>Prof. P. Vijaya Laxmi</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latin typeface="Calibri" panose="020F0502020204030204" charset="0"/>
                          <a:cs typeface="Calibri" panose="020F0502020204030204" charset="0"/>
                        </a:rPr>
                        <a:t>42</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2000" b="1">
                          <a:latin typeface="Calibri" panose="020F0502020204030204" charset="0"/>
                          <a:ea typeface="Calibri" panose="020F0502020204030204" charset="0"/>
                          <a:cs typeface="Calibri" panose="020F0502020204030204" charset="0"/>
                        </a:rPr>
                        <a:t>56</a:t>
                      </a:r>
                      <a:endParaRPr lang="en-IN" alt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5605">
                <a:tc>
                  <a:txBody>
                    <a:bodyPr/>
                    <a:lstStyle/>
                    <a:p>
                      <a:pPr>
                        <a:buNone/>
                      </a:pPr>
                      <a:r>
                        <a:rPr lang="en-US" sz="2000" b="1">
                          <a:latin typeface="Calibri" panose="020F0502020204030204" charset="0"/>
                          <a:cs typeface="Calibri" panose="020F0502020204030204" charset="0"/>
                        </a:rPr>
                        <a:t>Dr. T. Vinutha</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latin typeface="Calibri" panose="020F0502020204030204" charset="0"/>
                          <a:cs typeface="Calibri" panose="020F0502020204030204" charset="0"/>
                        </a:rPr>
                        <a:t>6</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latin typeface="Calibri" panose="020F0502020204030204" charset="0"/>
                          <a:cs typeface="Calibri" panose="020F0502020204030204" charset="0"/>
                        </a:rPr>
                        <a:t>4</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a:txBody>
                    <a:bodyPr/>
                    <a:lstStyle/>
                    <a:p>
                      <a:pPr>
                        <a:buNone/>
                      </a:pPr>
                      <a:r>
                        <a:rPr lang="en-US" sz="2000" b="1">
                          <a:latin typeface="Calibri" panose="020F0502020204030204" charset="0"/>
                          <a:cs typeface="Calibri" panose="020F0502020204030204" charset="0"/>
                        </a:rPr>
                        <a:t>Dr. M. Tripat</a:t>
                      </a:r>
                      <a:r>
                        <a:rPr lang="en-IN" altLang="en-US" sz="2000" b="1">
                          <a:latin typeface="Calibri" panose="020F0502020204030204" charset="0"/>
                          <a:cs typeface="Calibri" panose="020F0502020204030204" charset="0"/>
                        </a:rPr>
                        <a:t>hy</a:t>
                      </a:r>
                      <a:endParaRPr lang="en-IN" alt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latin typeface="Calibri" panose="020F0502020204030204" charset="0"/>
                          <a:cs typeface="Calibri" panose="020F0502020204030204" charset="0"/>
                        </a:rPr>
                        <a:t>4</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2000" b="1">
                          <a:latin typeface="Calibri" panose="020F0502020204030204" charset="0"/>
                          <a:cs typeface="Calibri" panose="020F0502020204030204" charset="0"/>
                        </a:rPr>
                        <a:t>-</a:t>
                      </a:r>
                      <a:endParaRPr 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a:txBody>
                    <a:bodyPr/>
                    <a:lstStyle/>
                    <a:p>
                      <a:pPr>
                        <a:buNone/>
                      </a:pPr>
                      <a:r>
                        <a:rPr lang="en-IN" altLang="en-US" sz="2000" b="1">
                          <a:latin typeface="Calibri" panose="020F0502020204030204" charset="0"/>
                          <a:ea typeface="Calibri" panose="020F0502020204030204" charset="0"/>
                          <a:cs typeface="Calibri" panose="020F0502020204030204" charset="0"/>
                        </a:rPr>
                        <a:t>Total</a:t>
                      </a:r>
                      <a:endParaRPr lang="en-IN" alt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2000" b="1">
                          <a:latin typeface="Calibri" panose="020F0502020204030204" charset="0"/>
                          <a:ea typeface="Calibri" panose="020F0502020204030204" charset="0"/>
                          <a:cs typeface="Calibri" panose="020F0502020204030204" charset="0"/>
                        </a:rPr>
                        <a:t>214</a:t>
                      </a:r>
                      <a:endParaRPr lang="en-IN" altLang="en-US" sz="2000" b="1">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IN" altLang="en-US" sz="2000" b="1" dirty="0">
                          <a:latin typeface="Calibri" panose="020F0502020204030204" charset="0"/>
                          <a:ea typeface="Calibri" panose="020F0502020204030204" charset="0"/>
                          <a:cs typeface="Calibri" panose="020F0502020204030204" charset="0"/>
                        </a:rPr>
                        <a:t>279</a:t>
                      </a:r>
                      <a:endParaRPr lang="en-IN" altLang="en-US" sz="2000" b="1" dirty="0">
                        <a:latin typeface="Calibri" panose="020F0502020204030204" charset="0"/>
                        <a:ea typeface="Calibri" panose="020F0502020204030204" charset="0"/>
                        <a:cs typeface="Calibri" panose="020F05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Text Box 6"/>
          <p:cNvSpPr txBox="1"/>
          <p:nvPr/>
        </p:nvSpPr>
        <p:spPr>
          <a:xfrm>
            <a:off x="767080" y="5679440"/>
            <a:ext cx="10808335" cy="460375"/>
          </a:xfrm>
          <a:prstGeom prst="rect">
            <a:avLst/>
          </a:prstGeom>
          <a:noFill/>
        </p:spPr>
        <p:txBody>
          <a:bodyPr wrap="square" rtlCol="0">
            <a:spAutoFit/>
          </a:bodyPr>
          <a:lstStyle/>
          <a:p>
            <a:pPr algn="just"/>
            <a:r>
              <a:rPr lang="en-IN" altLang="en-US" sz="2400" dirty="0"/>
              <a:t>All the staff members are actively engaged in refereeing and reviewing articles</a:t>
            </a:r>
            <a:endParaRPr lang="en-IN" altLang="en-US" sz="2400" dirty="0"/>
          </a:p>
        </p:txBody>
      </p:sp>
      <p:pic>
        <p:nvPicPr>
          <p:cNvPr id="3" name="Content Placeholder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761345" y="274955"/>
            <a:ext cx="1172845" cy="1214120"/>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18135"/>
            <a:ext cx="12192000" cy="521970"/>
          </a:xfrm>
          <a:prstGeom prst="rect">
            <a:avLst/>
          </a:prstGeom>
          <a:noFill/>
        </p:spPr>
        <p:txBody>
          <a:bodyPr wrap="square" rtlCol="0">
            <a:spAutoFit/>
          </a:bodyPr>
          <a:lstStyle/>
          <a:p>
            <a:pPr algn="ctr"/>
            <a:r>
              <a:rPr lang="en-IN" sz="2800" b="1">
                <a:solidFill>
                  <a:srgbClr val="FF0000"/>
                </a:solidFill>
              </a:rPr>
              <a:t>HISTORY / ACHIEVEMENTS</a:t>
            </a:r>
            <a:endParaRPr lang="en-IN" sz="2800" b="1" dirty="0">
              <a:solidFill>
                <a:srgbClr val="FF0000"/>
              </a:solidFill>
            </a:endParaRPr>
          </a:p>
        </p:txBody>
      </p:sp>
      <p:sp>
        <p:nvSpPr>
          <p:cNvPr id="3" name="Text Box 2"/>
          <p:cNvSpPr txBox="1"/>
          <p:nvPr/>
        </p:nvSpPr>
        <p:spPr>
          <a:xfrm>
            <a:off x="234950" y="1297305"/>
            <a:ext cx="11322685" cy="4707890"/>
          </a:xfrm>
          <a:prstGeom prst="rect">
            <a:avLst/>
          </a:prstGeom>
          <a:noFill/>
        </p:spPr>
        <p:txBody>
          <a:bodyPr wrap="square" rtlCol="0" anchor="t">
            <a:spAutoFit/>
          </a:bodyPr>
          <a:lstStyle/>
          <a:p>
            <a:pPr marL="285750" indent="-285750" algn="just">
              <a:buFont typeface="Arial" panose="020B0604020202020204" pitchFamily="34" charset="0"/>
              <a:buChar char="•"/>
            </a:pPr>
            <a:endParaRPr lang="en-US" sz="2000" b="1" dirty="0"/>
          </a:p>
          <a:p>
            <a:pPr marL="342900" indent="-342900" algn="just">
              <a:buFont typeface="Wingdings" panose="05000000000000000000" charset="0"/>
              <a:buChar char="v"/>
            </a:pPr>
            <a:r>
              <a:rPr lang="en-US" sz="2000" b="1" dirty="0"/>
              <a:t>Prof. S. </a:t>
            </a:r>
            <a:r>
              <a:rPr lang="en-US" sz="2000" b="1" dirty="0" err="1"/>
              <a:t>Bhagavantam</a:t>
            </a:r>
            <a:r>
              <a:rPr lang="en-US" sz="2000" b="1" dirty="0"/>
              <a:t>, Senior Scientific Advisor, Ministry of Defence</a:t>
            </a:r>
            <a:r>
              <a:rPr lang="en-IN" altLang="en-US" sz="2000" b="1" dirty="0"/>
              <a:t> </a:t>
            </a:r>
            <a:r>
              <a:rPr lang="en-US" sz="2000" b="1" dirty="0"/>
              <a:t>(1957-1962), </a:t>
            </a:r>
            <a:endParaRPr lang="en-US" sz="2000" b="1" dirty="0"/>
          </a:p>
          <a:p>
            <a:pPr marL="342900" indent="-342900" algn="just">
              <a:buFont typeface="Wingdings" panose="05000000000000000000" charset="0"/>
              <a:buChar char="v"/>
            </a:pPr>
            <a:r>
              <a:rPr lang="en-US" sz="2000" b="1" dirty="0"/>
              <a:t>Prof. T. </a:t>
            </a:r>
            <a:r>
              <a:rPr lang="en-US" sz="2000" b="1" dirty="0" err="1"/>
              <a:t>Venkata</a:t>
            </a:r>
            <a:r>
              <a:rPr lang="en-IN" altLang="en-US" sz="2000" b="1" dirty="0"/>
              <a:t> </a:t>
            </a:r>
            <a:r>
              <a:rPr lang="en-IN" altLang="en-US" sz="2000" b="1" dirty="0" err="1"/>
              <a:t>Rayadu</a:t>
            </a:r>
            <a:r>
              <a:rPr lang="en-US" sz="2000" b="1" dirty="0"/>
              <a:t>, </a:t>
            </a:r>
            <a:r>
              <a:rPr lang="en-US" sz="2000" b="1" dirty="0" smtClean="0"/>
              <a:t>Visiting Professor </a:t>
            </a:r>
            <a:r>
              <a:rPr lang="en-US" sz="2000" b="1" dirty="0"/>
              <a:t>at Courant Institute of</a:t>
            </a:r>
            <a:r>
              <a:rPr lang="en-IN" altLang="en-US" sz="2000" b="1" dirty="0"/>
              <a:t> </a:t>
            </a:r>
            <a:r>
              <a:rPr lang="en-US" sz="2000" b="1" dirty="0"/>
              <a:t>Mathematics, New York University, USA</a:t>
            </a:r>
            <a:r>
              <a:rPr lang="en-IN" altLang="en-US" sz="2000" b="1" dirty="0"/>
              <a:t>, </a:t>
            </a:r>
            <a:endParaRPr lang="en-IN" altLang="en-US" sz="2000" b="1" dirty="0"/>
          </a:p>
          <a:p>
            <a:pPr marL="342900" indent="-342900" algn="just">
              <a:buFont typeface="Wingdings" panose="05000000000000000000" charset="0"/>
              <a:buChar char="v"/>
            </a:pPr>
            <a:r>
              <a:rPr lang="en-IN" altLang="en-US" sz="2000" b="1" dirty="0"/>
              <a:t>	 </a:t>
            </a:r>
            <a:r>
              <a:rPr lang="en-US" sz="2000" b="1" dirty="0"/>
              <a:t>“Theory of Groups and its application to Physical Problems’’ published by Andhra </a:t>
            </a:r>
            <a:r>
              <a:rPr lang="en-IN" altLang="en-US" sz="2000" b="1" dirty="0"/>
              <a:t>	</a:t>
            </a:r>
            <a:r>
              <a:rPr lang="en-US" sz="2000" b="1" dirty="0"/>
              <a:t>University Press, Academic Press, London, </a:t>
            </a:r>
            <a:r>
              <a:rPr lang="en-IN" altLang="en-US" sz="2000" b="1" dirty="0"/>
              <a:t> </a:t>
            </a:r>
            <a:r>
              <a:rPr lang="en-US" sz="2000" b="1" dirty="0"/>
              <a:t>translated to Russian and French </a:t>
            </a:r>
            <a:r>
              <a:rPr lang="en-IN" altLang="en-US" sz="2000" b="1" dirty="0"/>
              <a:t>	</a:t>
            </a:r>
            <a:r>
              <a:rPr lang="en-US" sz="2000" b="1" dirty="0"/>
              <a:t>Languages.</a:t>
            </a:r>
            <a:endParaRPr lang="en-US" sz="2000" b="1" dirty="0"/>
          </a:p>
          <a:p>
            <a:pPr marL="342900" indent="-342900" algn="just">
              <a:buFont typeface="Wingdings" panose="05000000000000000000" charset="0"/>
              <a:buChar char="v"/>
            </a:pPr>
            <a:r>
              <a:rPr lang="en-US" sz="2000" b="1" dirty="0"/>
              <a:t>Prof. S. Meenakshi Sundaram, </a:t>
            </a:r>
            <a:r>
              <a:rPr lang="en-US" sz="2000" b="1" dirty="0" smtClean="0"/>
              <a:t>Visiting Scientist </a:t>
            </a:r>
            <a:r>
              <a:rPr lang="en-US" sz="2000" b="1" dirty="0"/>
              <a:t>at Princeton University,</a:t>
            </a:r>
            <a:r>
              <a:rPr lang="en-IN" altLang="en-US" sz="2000" b="1" dirty="0"/>
              <a:t> </a:t>
            </a:r>
            <a:r>
              <a:rPr lang="en-US" sz="2000" b="1" dirty="0"/>
              <a:t>USA and </a:t>
            </a:r>
            <a:r>
              <a:rPr lang="en-IN" altLang="en-US" sz="2000" b="1" dirty="0"/>
              <a:t>authored </a:t>
            </a:r>
            <a:r>
              <a:rPr lang="en-US" sz="2000" b="1" dirty="0"/>
              <a:t>‘‘Typical Means’’, Oxford University Press.</a:t>
            </a:r>
            <a:endParaRPr lang="en-US" sz="2000" b="1" dirty="0"/>
          </a:p>
          <a:p>
            <a:pPr marL="342900" indent="-342900" algn="just">
              <a:buFont typeface="Wingdings" panose="05000000000000000000" charset="0"/>
              <a:buChar char="v"/>
            </a:pPr>
            <a:r>
              <a:rPr lang="en-US" sz="2000" b="1" dirty="0"/>
              <a:t>Prof. N. S. </a:t>
            </a:r>
            <a:r>
              <a:rPr lang="en-US" sz="2000" b="1" dirty="0" err="1"/>
              <a:t>Nagendranath</a:t>
            </a:r>
            <a:r>
              <a:rPr lang="en-US" sz="2000" b="1" dirty="0"/>
              <a:t> collaborated with Nobel Laureates Sir C. V.</a:t>
            </a:r>
            <a:r>
              <a:rPr lang="en-IN" altLang="en-US" sz="2000" b="1" dirty="0"/>
              <a:t> </a:t>
            </a:r>
            <a:r>
              <a:rPr lang="en-US" sz="2000" b="1" dirty="0"/>
              <a:t>Raman and Prof. </a:t>
            </a:r>
            <a:r>
              <a:rPr lang="en-US" sz="2000" b="1" dirty="0" err="1"/>
              <a:t>Maxborn</a:t>
            </a:r>
            <a:r>
              <a:rPr lang="en-US" sz="2000" b="1" dirty="0"/>
              <a:t>, Cambridge University.</a:t>
            </a:r>
            <a:endParaRPr lang="en-US" sz="2000" b="1" dirty="0"/>
          </a:p>
          <a:p>
            <a:pPr marL="342900" indent="-342900" algn="just">
              <a:buFont typeface="Wingdings" panose="05000000000000000000" charset="0"/>
              <a:buChar char="v"/>
            </a:pPr>
            <a:r>
              <a:rPr lang="en-US" sz="2000" b="1" dirty="0"/>
              <a:t>Prof. A. Narasinga Rao, </a:t>
            </a:r>
            <a:r>
              <a:rPr lang="en-IN" altLang="en-US" sz="2000" b="1" dirty="0"/>
              <a:t>President of </a:t>
            </a:r>
            <a:r>
              <a:rPr lang="en-US" sz="2000" b="1" dirty="0"/>
              <a:t>Indian Mathematical Society and founder editor</a:t>
            </a:r>
            <a:r>
              <a:rPr lang="en-IN" altLang="en-US" sz="2000" b="1" dirty="0"/>
              <a:t> for </a:t>
            </a:r>
            <a:r>
              <a:rPr lang="en-US" sz="2000" b="1" dirty="0"/>
              <a:t>Indian Journal of Mathematics.</a:t>
            </a:r>
            <a:r>
              <a:rPr lang="en-IN" altLang="en-US" sz="2000" b="1" dirty="0"/>
              <a:t> </a:t>
            </a:r>
            <a:r>
              <a:rPr lang="en-US" sz="2000" b="1" dirty="0"/>
              <a:t>He is quoted as an eminent teacher by Dr. A. P. J. Abdul Kalam in his</a:t>
            </a:r>
            <a:r>
              <a:rPr lang="en-IN" altLang="en-US" sz="2000" b="1" dirty="0"/>
              <a:t> </a:t>
            </a:r>
            <a:r>
              <a:rPr lang="en-US" sz="2000" b="1" dirty="0"/>
              <a:t>autobiography “WINGS OF FIRE”</a:t>
            </a:r>
            <a:r>
              <a:rPr lang="en-IN" altLang="en-US" sz="2000" b="1" dirty="0"/>
              <a:t>.</a:t>
            </a:r>
            <a:endParaRPr lang="en-IN" altLang="en-US" sz="2000" dirty="0"/>
          </a:p>
          <a:p>
            <a:pPr marL="285750" indent="-285750" algn="just">
              <a:buFont typeface="Arial" panose="020B0604020202020204" pitchFamily="34" charset="0"/>
              <a:buChar char="•"/>
            </a:pPr>
            <a:endParaRPr lang="en-IN" altLang="en-US" sz="2000" dirty="0"/>
          </a:p>
        </p:txBody>
      </p:sp>
      <p:pic>
        <p:nvPicPr>
          <p:cNvPr id="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5986" y="1660634"/>
            <a:ext cx="45719" cy="369332"/>
          </a:xfrm>
          <a:prstGeom prst="rect">
            <a:avLst/>
          </a:prstGeom>
          <a:noFill/>
        </p:spPr>
        <p:txBody>
          <a:bodyPr wrap="square" rtlCol="0">
            <a:spAutoFit/>
          </a:bodyPr>
          <a:lstStyle/>
          <a:p>
            <a:endParaRPr lang="en-IN" dirty="0"/>
          </a:p>
        </p:txBody>
      </p:sp>
      <p:sp>
        <p:nvSpPr>
          <p:cNvPr id="5" name="TextBox 4"/>
          <p:cNvSpPr txBox="1"/>
          <p:nvPr/>
        </p:nvSpPr>
        <p:spPr>
          <a:xfrm>
            <a:off x="794385" y="1132205"/>
            <a:ext cx="10891520" cy="5939155"/>
          </a:xfrm>
          <a:prstGeom prst="rect">
            <a:avLst/>
          </a:prstGeom>
          <a:noFill/>
        </p:spPr>
        <p:txBody>
          <a:bodyPr wrap="square" rtlCol="0">
            <a:spAutoFit/>
          </a:bodyPr>
          <a:lstStyle/>
          <a:p>
            <a:pPr algn="l"/>
            <a:r>
              <a:rPr lang="en-IN" sz="2400" b="1" dirty="0">
                <a:solidFill>
                  <a:srgbClr val="FF0000"/>
                </a:solidFill>
              </a:rPr>
              <a:t>Some Journals</a:t>
            </a:r>
            <a:endParaRPr lang="en-IN" sz="2400" b="1" dirty="0">
              <a:solidFill>
                <a:srgbClr val="FF0000"/>
              </a:solidFill>
            </a:endParaRPr>
          </a:p>
          <a:p>
            <a:pPr marL="457200" indent="-457200">
              <a:spcBef>
                <a:spcPct val="50000"/>
              </a:spcBef>
              <a:buClr>
                <a:schemeClr val="tx2"/>
              </a:buClr>
              <a:buFont typeface="Lucida Sans Unicode" panose="020B0602030504020204" pitchFamily="34" charset="0"/>
              <a:buAutoNum type="arabicPeriod"/>
            </a:pPr>
            <a:r>
              <a:rPr lang="en-US" altLang="en-US" sz="2000" b="1" dirty="0">
                <a:latin typeface="Verdana" panose="020B0604030504040204" pitchFamily="34" charset="0"/>
                <a:sym typeface="+mn-ea"/>
              </a:rPr>
              <a:t>Astrophysics and Space Science</a:t>
            </a:r>
            <a:endParaRPr lang="en-US" altLang="en-US" sz="2000" b="1" dirty="0">
              <a:latin typeface="Verdana" panose="020B0604030504040204" pitchFamily="34" charset="0"/>
              <a:sym typeface="+mn-ea"/>
            </a:endParaRPr>
          </a:p>
          <a:p>
            <a:pPr marL="457200" indent="-457200">
              <a:spcBef>
                <a:spcPct val="50000"/>
              </a:spcBef>
              <a:buClr>
                <a:schemeClr val="tx2"/>
              </a:buClr>
              <a:buFont typeface="Lucida Sans Unicode" panose="020B0602030504020204" pitchFamily="34" charset="0"/>
              <a:buAutoNum type="arabicPeriod"/>
            </a:pPr>
            <a:r>
              <a:rPr lang="en-US" altLang="en-US" sz="2000" b="1" dirty="0">
                <a:latin typeface="Verdana" panose="020B0604030504040204" pitchFamily="34" charset="0"/>
                <a:sym typeface="+mn-ea"/>
              </a:rPr>
              <a:t>Applied Mathematical Modelling</a:t>
            </a:r>
            <a:endParaRPr lang="en-US" altLang="en-US" sz="2000" b="1" dirty="0">
              <a:latin typeface="Verdana" panose="020B0604030504040204" pitchFamily="34" charset="0"/>
              <a:sym typeface="+mn-ea"/>
            </a:endParaRPr>
          </a:p>
          <a:p>
            <a:pPr marL="457200" indent="-457200">
              <a:spcBef>
                <a:spcPct val="50000"/>
              </a:spcBef>
              <a:buClr>
                <a:schemeClr val="tx2"/>
              </a:buClr>
              <a:buFont typeface="Lucida Sans Unicode" panose="020B0602030504020204" pitchFamily="34" charset="0"/>
              <a:buAutoNum type="arabicPeriod"/>
            </a:pPr>
            <a:r>
              <a:rPr lang="en-US" altLang="en-US" sz="2000" b="1" dirty="0">
                <a:latin typeface="Verdana" panose="020B0604030504040204" pitchFamily="34" charset="0"/>
                <a:sym typeface="+mn-ea"/>
              </a:rPr>
              <a:t>Journal of Fractional Calculus and Applied Analysis</a:t>
            </a:r>
            <a:endParaRPr lang="en-US" altLang="en-US" sz="2000" b="1" dirty="0">
              <a:latin typeface="Verdana" panose="020B0604030504040204" pitchFamily="34" charset="0"/>
              <a:sym typeface="+mn-ea"/>
            </a:endParaRPr>
          </a:p>
          <a:p>
            <a:pPr marL="457200" indent="-457200">
              <a:spcBef>
                <a:spcPct val="50000"/>
              </a:spcBef>
              <a:buClr>
                <a:schemeClr val="tx2"/>
              </a:buClr>
              <a:buFont typeface="Lucida Sans Unicode" panose="020B0602030504020204" pitchFamily="34" charset="0"/>
              <a:buAutoNum type="arabicPeriod"/>
            </a:pPr>
            <a:r>
              <a:rPr lang="en-US" altLang="en-US" sz="2000" b="1" dirty="0">
                <a:latin typeface="Verdana" panose="020B0604030504040204" pitchFamily="34" charset="0"/>
                <a:sym typeface="+mn-ea"/>
              </a:rPr>
              <a:t>European Physical Journal Plus</a:t>
            </a:r>
            <a:endParaRPr lang="en-US" altLang="en-US" sz="2000" b="1" dirty="0">
              <a:latin typeface="Verdana" panose="020B0604030504040204" pitchFamily="34" charset="0"/>
              <a:sym typeface="+mn-ea"/>
            </a:endParaRPr>
          </a:p>
          <a:p>
            <a:pPr marL="457200" indent="-457200">
              <a:spcBef>
                <a:spcPct val="50000"/>
              </a:spcBef>
              <a:buClr>
                <a:schemeClr val="tx2"/>
              </a:buClr>
              <a:buFont typeface="Lucida Sans Unicode" panose="020B0602030504020204" pitchFamily="34" charset="0"/>
              <a:buAutoNum type="arabicPeriod"/>
            </a:pPr>
            <a:r>
              <a:rPr lang="en-US" altLang="en-US" sz="2000" b="1" dirty="0">
                <a:latin typeface="Verdana" panose="020B0604030504040204" pitchFamily="34" charset="0"/>
                <a:sym typeface="+mn-ea"/>
              </a:rPr>
              <a:t>Applied Mathematics And Computations</a:t>
            </a:r>
            <a:endParaRPr lang="en-US" altLang="en-US" sz="2000" b="1" dirty="0">
              <a:latin typeface="Verdana" panose="020B0604030504040204" pitchFamily="34" charset="0"/>
              <a:sym typeface="+mn-ea"/>
            </a:endParaRPr>
          </a:p>
          <a:p>
            <a:pPr marL="457200" indent="-457200">
              <a:spcBef>
                <a:spcPct val="50000"/>
              </a:spcBef>
              <a:buClr>
                <a:schemeClr val="tx2"/>
              </a:buClr>
              <a:buFont typeface="Lucida Sans Unicode" panose="020B0602030504020204" pitchFamily="34" charset="0"/>
              <a:buAutoNum type="arabicPeriod"/>
            </a:pPr>
            <a:r>
              <a:rPr lang="en-US" altLang="en-US" sz="2000" b="1" dirty="0">
                <a:latin typeface="Verdana" panose="020B0604030504040204" pitchFamily="34" charset="0"/>
                <a:sym typeface="+mn-ea"/>
              </a:rPr>
              <a:t>International Journal Of Information And Management Optimization</a:t>
            </a:r>
            <a:endParaRPr lang="en-US" altLang="en-US" sz="2000" b="1" dirty="0">
              <a:latin typeface="Verdana" panose="020B0604030504040204" pitchFamily="34" charset="0"/>
              <a:sym typeface="+mn-ea"/>
            </a:endParaRPr>
          </a:p>
          <a:p>
            <a:pPr marL="457200" indent="-457200">
              <a:spcBef>
                <a:spcPct val="50000"/>
              </a:spcBef>
              <a:buClr>
                <a:schemeClr val="tx2"/>
              </a:buClr>
              <a:buFont typeface="Lucida Sans Unicode" panose="020B0602030504020204" pitchFamily="34" charset="0"/>
              <a:buAutoNum type="arabicPeriod"/>
            </a:pPr>
            <a:r>
              <a:rPr lang="en-IN" altLang="en-US" sz="2000" b="1" dirty="0">
                <a:latin typeface="Verdana" panose="020B0604030504040204" pitchFamily="34" charset="0"/>
                <a:sym typeface="+mn-ea"/>
              </a:rPr>
              <a:t>Asian European Journal of Mathematics</a:t>
            </a:r>
            <a:endParaRPr lang="en-IN" altLang="en-US" sz="2000" b="1" dirty="0">
              <a:latin typeface="Verdana" panose="020B0604030504040204" pitchFamily="34" charset="0"/>
              <a:sym typeface="+mn-ea"/>
            </a:endParaRPr>
          </a:p>
          <a:p>
            <a:pPr marL="457200" indent="-457200">
              <a:spcBef>
                <a:spcPct val="50000"/>
              </a:spcBef>
              <a:buClr>
                <a:schemeClr val="tx2"/>
              </a:buClr>
              <a:buFont typeface="Lucida Sans Unicode" panose="020B0602030504020204" pitchFamily="34" charset="0"/>
              <a:buAutoNum type="arabicPeriod"/>
            </a:pPr>
            <a:r>
              <a:rPr lang="en-US" altLang="en-US" sz="2000" b="1" dirty="0">
                <a:latin typeface="Verdana" panose="020B0604030504040204" pitchFamily="34" charset="0"/>
                <a:sym typeface="+mn-ea"/>
              </a:rPr>
              <a:t>European Physical Journal </a:t>
            </a:r>
            <a:r>
              <a:rPr lang="en-IN" altLang="en-US" sz="2000" b="1" dirty="0">
                <a:latin typeface="Verdana" panose="020B0604030504040204" pitchFamily="34" charset="0"/>
                <a:sym typeface="+mn-ea"/>
              </a:rPr>
              <a:t>C</a:t>
            </a:r>
            <a:endParaRPr lang="en-IN" altLang="en-US" sz="2000" b="1" dirty="0">
              <a:latin typeface="Verdana" panose="020B0604030504040204" pitchFamily="34" charset="0"/>
              <a:sym typeface="+mn-ea"/>
            </a:endParaRPr>
          </a:p>
          <a:p>
            <a:pPr marL="457200" indent="-457200">
              <a:spcBef>
                <a:spcPct val="50000"/>
              </a:spcBef>
              <a:buClr>
                <a:schemeClr val="tx2"/>
              </a:buClr>
              <a:buFont typeface="Lucida Sans Unicode" panose="020B0602030504020204" pitchFamily="34" charset="0"/>
              <a:buAutoNum type="arabicPeriod"/>
            </a:pPr>
            <a:r>
              <a:rPr lang="en-IN" altLang="en-US" sz="2000" b="1" dirty="0">
                <a:latin typeface="Verdana" panose="020B0604030504040204" pitchFamily="34" charset="0"/>
                <a:sym typeface="+mn-ea"/>
              </a:rPr>
              <a:t>Physics of the Dark Universe</a:t>
            </a:r>
            <a:endParaRPr lang="en-IN" altLang="en-US" sz="2000" b="1" dirty="0">
              <a:latin typeface="Verdana" panose="020B0604030504040204" pitchFamily="34" charset="0"/>
              <a:sym typeface="+mn-ea"/>
            </a:endParaRPr>
          </a:p>
          <a:p>
            <a:pPr marL="457200" indent="-457200">
              <a:spcBef>
                <a:spcPct val="50000"/>
              </a:spcBef>
              <a:buClr>
                <a:schemeClr val="tx2"/>
              </a:buClr>
              <a:buFont typeface="Lucida Sans Unicode" panose="020B0602030504020204" pitchFamily="34" charset="0"/>
              <a:buAutoNum type="arabicPeriod"/>
            </a:pPr>
            <a:endParaRPr lang="en-US" altLang="en-US" sz="2000" dirty="0">
              <a:latin typeface="Verdana" panose="020B0604030504040204" pitchFamily="34" charset="0"/>
              <a:sym typeface="+mn-ea"/>
            </a:endParaRPr>
          </a:p>
          <a:p>
            <a:pPr marL="514350" indent="-514350" algn="l">
              <a:buAutoNum type="arabicPeriod"/>
            </a:pPr>
            <a:endParaRPr lang="en-IN" sz="2800" b="1" dirty="0"/>
          </a:p>
          <a:p>
            <a:pPr algn="l"/>
            <a:endParaRPr lang="en-IN" sz="2800" b="1" dirty="0"/>
          </a:p>
        </p:txBody>
      </p:sp>
      <p:sp>
        <p:nvSpPr>
          <p:cNvPr id="2" name="TextBox 1"/>
          <p:cNvSpPr txBox="1"/>
          <p:nvPr/>
        </p:nvSpPr>
        <p:spPr>
          <a:xfrm>
            <a:off x="0" y="445770"/>
            <a:ext cx="12192635" cy="953135"/>
          </a:xfrm>
          <a:prstGeom prst="rect">
            <a:avLst/>
          </a:prstGeom>
          <a:noFill/>
        </p:spPr>
        <p:txBody>
          <a:bodyPr wrap="square" rtlCol="0">
            <a:spAutoFit/>
          </a:bodyPr>
          <a:lstStyle/>
          <a:p>
            <a:pPr algn="ctr"/>
            <a:r>
              <a:rPr lang="en-IN" sz="2800" b="1" dirty="0">
                <a:solidFill>
                  <a:srgbClr val="FF0000"/>
                </a:solidFill>
              </a:rPr>
              <a:t>Research, Innovations and Extensions </a:t>
            </a:r>
            <a:r>
              <a:rPr lang="en-IN" sz="2800" b="1" dirty="0">
                <a:solidFill>
                  <a:srgbClr val="FF0000"/>
                </a:solidFill>
                <a:sym typeface="+mn-ea"/>
              </a:rPr>
              <a:t>(contd..)</a:t>
            </a:r>
            <a:endParaRPr lang="en-US" sz="2800"/>
          </a:p>
          <a:p>
            <a:pPr algn="ctr"/>
            <a:endParaRPr lang="en-IN" sz="2800" b="1" dirty="0">
              <a:solidFill>
                <a:srgbClr val="FF0000"/>
              </a:solidFill>
            </a:endParaRPr>
          </a:p>
        </p:txBody>
      </p:sp>
      <p:pic>
        <p:nvPicPr>
          <p:cNvPr id="6"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668000" y="274955"/>
            <a:ext cx="1266190" cy="1310640"/>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5986" y="1660634"/>
            <a:ext cx="45719" cy="369332"/>
          </a:xfrm>
          <a:prstGeom prst="rect">
            <a:avLst/>
          </a:prstGeom>
          <a:noFill/>
        </p:spPr>
        <p:txBody>
          <a:bodyPr wrap="square" rtlCol="0">
            <a:spAutoFit/>
          </a:bodyPr>
          <a:lstStyle/>
          <a:p>
            <a:endParaRPr lang="en-IN" dirty="0"/>
          </a:p>
        </p:txBody>
      </p:sp>
      <p:sp>
        <p:nvSpPr>
          <p:cNvPr id="5" name="TextBox 4"/>
          <p:cNvSpPr txBox="1"/>
          <p:nvPr/>
        </p:nvSpPr>
        <p:spPr>
          <a:xfrm>
            <a:off x="977265" y="1138949"/>
            <a:ext cx="10115550" cy="5815965"/>
          </a:xfrm>
          <a:prstGeom prst="rect">
            <a:avLst/>
          </a:prstGeom>
          <a:noFill/>
        </p:spPr>
        <p:txBody>
          <a:bodyPr wrap="square" rtlCol="0">
            <a:spAutoFit/>
          </a:bodyPr>
          <a:lstStyle/>
          <a:p>
            <a:pPr algn="just"/>
            <a:r>
              <a:rPr lang="en-IN" sz="2400" b="1" dirty="0">
                <a:sym typeface="+mn-ea"/>
              </a:rPr>
              <a:t>National Events: One International Conference was organized on Recent Inventions and Innovations in Mathematical Sciences (ICRIIMS- 2019).</a:t>
            </a:r>
            <a:endParaRPr lang="en-IN" sz="2400" b="1" dirty="0"/>
          </a:p>
          <a:p>
            <a:pPr algn="l"/>
            <a:endParaRPr lang="en-IN" sz="2800" b="1" dirty="0"/>
          </a:p>
          <a:p>
            <a:pPr algn="l"/>
            <a:r>
              <a:rPr lang="en-IN" sz="2800" b="1" dirty="0"/>
              <a:t>MVS_0962</a:t>
            </a:r>
            <a:endParaRPr lang="en-IN" sz="2800" b="1" dirty="0"/>
          </a:p>
          <a:p>
            <a:pPr marL="0" lvl="2"/>
            <a:endParaRPr lang="en-IN" sz="2800" b="1" dirty="0"/>
          </a:p>
          <a:p>
            <a:pPr algn="l"/>
            <a:endParaRPr lang="en-IN" sz="2800" b="1" dirty="0"/>
          </a:p>
          <a:p>
            <a:pPr algn="l"/>
            <a:endParaRPr lang="en-IN" sz="2800" b="1" dirty="0"/>
          </a:p>
          <a:p>
            <a:pPr algn="l"/>
            <a:endParaRPr lang="en-IN" sz="2800" b="1" dirty="0"/>
          </a:p>
          <a:p>
            <a:pPr algn="l"/>
            <a:endParaRPr lang="en-IN" sz="2800" b="1" dirty="0"/>
          </a:p>
          <a:p>
            <a:pPr algn="l"/>
            <a:endParaRPr lang="en-IN" sz="2800" b="1" dirty="0"/>
          </a:p>
          <a:p>
            <a:pPr algn="l"/>
            <a:r>
              <a:rPr lang="en-IN" sz="2400" b="1" dirty="0"/>
              <a:t>Workshop/Seminar/Conferences/Training programmes attended: 11 (Papers presented and chaired the sessions)</a:t>
            </a:r>
            <a:endParaRPr lang="en-IN" sz="2400" b="1" dirty="0"/>
          </a:p>
          <a:p>
            <a:pPr algn="l"/>
            <a:endParaRPr lang="en-IN" sz="2800" b="1" dirty="0"/>
          </a:p>
        </p:txBody>
      </p:sp>
      <p:sp>
        <p:nvSpPr>
          <p:cNvPr id="2" name="TextBox 1"/>
          <p:cNvSpPr txBox="1"/>
          <p:nvPr/>
        </p:nvSpPr>
        <p:spPr>
          <a:xfrm>
            <a:off x="0" y="350520"/>
            <a:ext cx="12192635" cy="953135"/>
          </a:xfrm>
          <a:prstGeom prst="rect">
            <a:avLst/>
          </a:prstGeom>
          <a:noFill/>
        </p:spPr>
        <p:txBody>
          <a:bodyPr wrap="square" rtlCol="0">
            <a:spAutoFit/>
          </a:bodyPr>
          <a:lstStyle/>
          <a:p>
            <a:pPr algn="ctr"/>
            <a:r>
              <a:rPr lang="en-IN" sz="2800" b="1" dirty="0">
                <a:solidFill>
                  <a:srgbClr val="FF0000"/>
                </a:solidFill>
              </a:rPr>
              <a:t>Research, Innovations and Extensions </a:t>
            </a:r>
            <a:r>
              <a:rPr lang="en-IN" sz="2800" b="1" dirty="0">
                <a:solidFill>
                  <a:srgbClr val="FF0000"/>
                </a:solidFill>
                <a:sym typeface="+mn-ea"/>
              </a:rPr>
              <a:t>(contd..)</a:t>
            </a:r>
            <a:endParaRPr lang="en-US" sz="2800"/>
          </a:p>
          <a:p>
            <a:pPr algn="ctr"/>
            <a:endParaRPr lang="en-IN" sz="2800" b="1" dirty="0">
              <a:solidFill>
                <a:srgbClr val="FF0000"/>
              </a:solidFill>
            </a:endParaRPr>
          </a:p>
        </p:txBody>
      </p:sp>
      <p:pic>
        <p:nvPicPr>
          <p:cNvPr id="6"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739120" y="183515"/>
            <a:ext cx="1266190" cy="1310640"/>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7" name="Picture 6" descr="MVS_0938"/>
          <p:cNvPicPr>
            <a:picLocks noChangeAspect="1"/>
          </p:cNvPicPr>
          <p:nvPr/>
        </p:nvPicPr>
        <p:blipFill>
          <a:blip r:embed="rId2"/>
          <a:stretch>
            <a:fillRect/>
          </a:stretch>
        </p:blipFill>
        <p:spPr>
          <a:xfrm>
            <a:off x="977265" y="2457450"/>
            <a:ext cx="4900930" cy="2851150"/>
          </a:xfrm>
          <a:prstGeom prst="rect">
            <a:avLst/>
          </a:prstGeom>
          <a:ln>
            <a:solidFill>
              <a:srgbClr val="FF0000"/>
            </a:solidFill>
          </a:ln>
        </p:spPr>
      </p:pic>
      <p:pic>
        <p:nvPicPr>
          <p:cNvPr id="8" name="Picture 7" descr="MVS_0962"/>
          <p:cNvPicPr>
            <a:picLocks noChangeAspect="1"/>
          </p:cNvPicPr>
          <p:nvPr/>
        </p:nvPicPr>
        <p:blipFill>
          <a:blip r:embed="rId3"/>
          <a:stretch>
            <a:fillRect/>
          </a:stretch>
        </p:blipFill>
        <p:spPr>
          <a:xfrm>
            <a:off x="6369685" y="2498090"/>
            <a:ext cx="5105400" cy="2810510"/>
          </a:xfrm>
          <a:prstGeom prst="rect">
            <a:avLst/>
          </a:prstGeom>
          <a:ln>
            <a:solidFill>
              <a:srgbClr val="FF0000"/>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5000"/>
            <a:ext cx="12191365" cy="521970"/>
          </a:xfrm>
          <a:prstGeom prst="rect">
            <a:avLst/>
          </a:prstGeom>
          <a:noFill/>
        </p:spPr>
        <p:txBody>
          <a:bodyPr wrap="square" rtlCol="0">
            <a:spAutoFit/>
          </a:bodyPr>
          <a:lstStyle/>
          <a:p>
            <a:pPr algn="ctr"/>
            <a:r>
              <a:rPr lang="en-IN" sz="2800" b="1" dirty="0">
                <a:solidFill>
                  <a:srgbClr val="FF0000"/>
                </a:solidFill>
              </a:rPr>
              <a:t>Research, Innovations and Extensions (Contd..)</a:t>
            </a:r>
            <a:endParaRPr lang="en-IN" sz="2800" b="1" dirty="0">
              <a:solidFill>
                <a:srgbClr val="FF0000"/>
              </a:solidFill>
            </a:endParaRPr>
          </a:p>
        </p:txBody>
      </p:sp>
      <p:sp>
        <p:nvSpPr>
          <p:cNvPr id="4" name="TextBox 3"/>
          <p:cNvSpPr txBox="1"/>
          <p:nvPr/>
        </p:nvSpPr>
        <p:spPr>
          <a:xfrm>
            <a:off x="1049255" y="1254125"/>
            <a:ext cx="10081260" cy="3969385"/>
          </a:xfrm>
          <a:prstGeom prst="rect">
            <a:avLst/>
          </a:prstGeom>
          <a:noFill/>
        </p:spPr>
        <p:txBody>
          <a:bodyPr wrap="square">
            <a:spAutoFit/>
          </a:bodyPr>
          <a:lstStyle/>
          <a:p>
            <a:pPr indent="0">
              <a:buNone/>
            </a:pPr>
            <a:r>
              <a:rPr lang="en-IN" sz="2800" b="1" dirty="0">
                <a:solidFill>
                  <a:srgbClr val="FF0000"/>
                </a:solidFill>
                <a:sym typeface="+mn-ea"/>
              </a:rPr>
              <a:t>Research Grants received:</a:t>
            </a:r>
            <a:r>
              <a:rPr lang="en-IN" sz="2800" b="1" dirty="0">
                <a:sym typeface="+mn-ea"/>
              </a:rPr>
              <a:t> Rs. 181 Lakhs</a:t>
            </a:r>
            <a:endParaRPr lang="en-IN" sz="2800" b="1" dirty="0">
              <a:sym typeface="+mn-ea"/>
            </a:endParaRPr>
          </a:p>
          <a:p>
            <a:pPr indent="0">
              <a:buNone/>
            </a:pPr>
            <a:endParaRPr lang="en-IN" sz="2800" b="1" dirty="0">
              <a:solidFill>
                <a:srgbClr val="FF0000"/>
              </a:solidFill>
            </a:endParaRPr>
          </a:p>
          <a:p>
            <a:pPr indent="0">
              <a:buNone/>
            </a:pPr>
            <a:r>
              <a:rPr lang="en-IN" sz="2800" b="1" dirty="0">
                <a:solidFill>
                  <a:srgbClr val="FF0000"/>
                </a:solidFill>
              </a:rPr>
              <a:t>Research Projects (ongoing):</a:t>
            </a:r>
            <a:endParaRPr lang="en-IN" sz="2800" b="1" dirty="0">
              <a:solidFill>
                <a:srgbClr val="FF0000"/>
              </a:solidFill>
            </a:endParaRPr>
          </a:p>
          <a:p>
            <a:pPr marL="1371600" lvl="2" indent="-457200">
              <a:buFont typeface="Wingdings" panose="05000000000000000000" charset="0"/>
              <a:buChar char="v"/>
            </a:pPr>
            <a:r>
              <a:rPr lang="en-IN" sz="2800" b="1" dirty="0"/>
              <a:t>	DST-FIST Programme (Rs 38 Lakhs)</a:t>
            </a:r>
            <a:endParaRPr lang="en-IN" sz="2800" b="1" dirty="0"/>
          </a:p>
          <a:p>
            <a:pPr marL="1371600" lvl="2" indent="-457200">
              <a:buFont typeface="Wingdings" panose="05000000000000000000" charset="0"/>
              <a:buChar char="v"/>
            </a:pPr>
            <a:r>
              <a:rPr lang="en-IN" sz="2800" b="1" dirty="0"/>
              <a:t>	DST-SERB Project (Rs 24 Lakhs)</a:t>
            </a:r>
            <a:endParaRPr lang="en-IN" sz="2800" b="1" dirty="0"/>
          </a:p>
          <a:p>
            <a:pPr marL="1371600" lvl="2" indent="-457200">
              <a:buFont typeface="Wingdings" panose="05000000000000000000" charset="0"/>
              <a:buChar char="v"/>
            </a:pPr>
            <a:r>
              <a:rPr lang="en-IN" sz="2800" b="1" dirty="0"/>
              <a:t>	Two Assistant Professors in Faculty    	Recharge Programme sponsored by UGC</a:t>
            </a:r>
            <a:endParaRPr lang="en-IN" sz="2800" b="1" dirty="0"/>
          </a:p>
          <a:p>
            <a:pPr lvl="2" indent="0">
              <a:buFont typeface="Wingdings" panose="05000000000000000000" charset="0"/>
              <a:buNone/>
            </a:pPr>
            <a:r>
              <a:rPr lang="en-IN" sz="2800" b="1" dirty="0"/>
              <a:t>         (Rs119 Lakhs for five years) </a:t>
            </a:r>
            <a:endParaRPr lang="en-IN" sz="2800" b="1" dirty="0"/>
          </a:p>
          <a:p>
            <a:pPr indent="0">
              <a:buNone/>
            </a:pPr>
            <a:endParaRPr lang="en-IN" sz="2800" b="1" dirty="0"/>
          </a:p>
        </p:txBody>
      </p:sp>
      <p:pic>
        <p:nvPicPr>
          <p:cNvPr id="6"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668000" y="274955"/>
            <a:ext cx="1266190" cy="1310640"/>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5900"/>
            <a:ext cx="12192000" cy="521970"/>
          </a:xfrm>
          <a:prstGeom prst="rect">
            <a:avLst/>
          </a:prstGeom>
          <a:noFill/>
        </p:spPr>
        <p:txBody>
          <a:bodyPr wrap="square" rtlCol="0">
            <a:spAutoFit/>
          </a:bodyPr>
          <a:lstStyle/>
          <a:p>
            <a:pPr algn="ctr"/>
            <a:r>
              <a:rPr lang="en-IN" sz="2800" b="1" dirty="0">
                <a:solidFill>
                  <a:srgbClr val="FF0000"/>
                </a:solidFill>
              </a:rPr>
              <a:t>Research, Innovations and Extensions (Contd.,)</a:t>
            </a:r>
            <a:endParaRPr lang="en-IN" sz="2800" b="1" dirty="0">
              <a:solidFill>
                <a:srgbClr val="FF0000"/>
              </a:solidFill>
            </a:endParaRPr>
          </a:p>
        </p:txBody>
      </p:sp>
      <p:sp>
        <p:nvSpPr>
          <p:cNvPr id="4" name="TextBox 3"/>
          <p:cNvSpPr txBox="1"/>
          <p:nvPr/>
        </p:nvSpPr>
        <p:spPr>
          <a:xfrm>
            <a:off x="134620" y="744220"/>
            <a:ext cx="11826875" cy="6862445"/>
          </a:xfrm>
          <a:prstGeom prst="rect">
            <a:avLst/>
          </a:prstGeom>
          <a:noFill/>
        </p:spPr>
        <p:txBody>
          <a:bodyPr wrap="square">
            <a:spAutoFit/>
          </a:bodyPr>
          <a:lstStyle/>
          <a:p>
            <a:pPr marL="457200" indent="-457200">
              <a:buFont typeface="Wingdings" panose="05000000000000000000" charset="0"/>
              <a:buChar char="v"/>
            </a:pPr>
            <a:r>
              <a:rPr lang="en-IN" sz="2400" b="1" dirty="0" err="1">
                <a:solidFill>
                  <a:srgbClr val="FF0000"/>
                </a:solidFill>
              </a:rPr>
              <a:t>Ph.D’s</a:t>
            </a:r>
            <a:r>
              <a:rPr lang="en-IN" sz="2400" b="1" dirty="0">
                <a:solidFill>
                  <a:srgbClr val="FF0000"/>
                </a:solidFill>
              </a:rPr>
              <a:t> awarded:</a:t>
            </a:r>
            <a:r>
              <a:rPr lang="en-IN" sz="2400" b="1" dirty="0"/>
              <a:t> 20</a:t>
            </a:r>
            <a:endParaRPr lang="en-IN" sz="2400" b="1" dirty="0"/>
          </a:p>
          <a:p>
            <a:pPr indent="0">
              <a:buFont typeface="Wingdings" panose="05000000000000000000" charset="0"/>
              <a:buNone/>
            </a:pPr>
            <a:r>
              <a:rPr lang="en-IN" sz="2400" b="1" dirty="0">
                <a:sym typeface="+mn-ea"/>
              </a:rPr>
              <a:t> 	    Number of Research Scholars on rolls year-wise:</a:t>
            </a:r>
            <a:endParaRPr lang="en-IN" sz="2400" b="1" dirty="0"/>
          </a:p>
          <a:p>
            <a:pPr marL="1257300" lvl="2" indent="-342900" algn="l">
              <a:buFont typeface="Arial" panose="020B0604020202020204" pitchFamily="34" charset="0"/>
              <a:buChar char="•"/>
            </a:pPr>
            <a:r>
              <a:rPr lang="en-IN" sz="2400" b="1" dirty="0">
                <a:sym typeface="+mn-ea"/>
              </a:rPr>
              <a:t>2017-18: 14</a:t>
            </a:r>
            <a:endParaRPr lang="en-IN" sz="2400" b="1" dirty="0"/>
          </a:p>
          <a:p>
            <a:pPr marL="1257300" lvl="2" indent="-342900" algn="l">
              <a:buFont typeface="Arial" panose="020B0604020202020204" pitchFamily="34" charset="0"/>
              <a:buChar char="•"/>
            </a:pPr>
            <a:r>
              <a:rPr lang="en-IN" sz="2400" b="1" dirty="0">
                <a:sym typeface="+mn-ea"/>
              </a:rPr>
              <a:t>2018-19: 15</a:t>
            </a:r>
            <a:endParaRPr lang="en-IN" sz="2400" b="1" dirty="0"/>
          </a:p>
          <a:p>
            <a:pPr marL="1257300" lvl="2" indent="-342900" algn="l">
              <a:buFont typeface="Arial" panose="020B0604020202020204" pitchFamily="34" charset="0"/>
              <a:buChar char="•"/>
            </a:pPr>
            <a:r>
              <a:rPr lang="en-IN" sz="2400" b="1" dirty="0">
                <a:sym typeface="+mn-ea"/>
              </a:rPr>
              <a:t>2019-20: 18</a:t>
            </a:r>
            <a:endParaRPr lang="en-IN" sz="2400" b="1" dirty="0"/>
          </a:p>
          <a:p>
            <a:pPr marL="1257300" lvl="2" indent="-342900" algn="l">
              <a:buFont typeface="Arial" panose="020B0604020202020204" pitchFamily="34" charset="0"/>
              <a:buChar char="•"/>
            </a:pPr>
            <a:r>
              <a:rPr lang="en-IN" sz="2400" b="1" dirty="0">
                <a:sym typeface="+mn-ea"/>
              </a:rPr>
              <a:t>2020-21: 17</a:t>
            </a:r>
            <a:endParaRPr lang="en-IN" sz="2400" b="1" dirty="0"/>
          </a:p>
          <a:p>
            <a:pPr marL="1257300" lvl="2" indent="-342900" algn="l">
              <a:buFont typeface="Arial" panose="020B0604020202020204" pitchFamily="34" charset="0"/>
              <a:buChar char="•"/>
            </a:pPr>
            <a:r>
              <a:rPr lang="en-IN" sz="2400" b="1" dirty="0">
                <a:sym typeface="+mn-ea"/>
              </a:rPr>
              <a:t>2021-22: 15</a:t>
            </a:r>
            <a:endParaRPr lang="en-IN" sz="2400" b="1" dirty="0"/>
          </a:p>
          <a:p>
            <a:pPr marL="457200" indent="-457200">
              <a:buFont typeface="Wingdings" panose="05000000000000000000" charset="0"/>
              <a:buChar char="v"/>
            </a:pPr>
            <a:r>
              <a:rPr lang="en-IN" sz="2400" b="1" dirty="0">
                <a:solidFill>
                  <a:srgbClr val="FF0000"/>
                </a:solidFill>
              </a:rPr>
              <a:t>Number of JRF/SRF/PDF/RA: </a:t>
            </a:r>
            <a:r>
              <a:rPr lang="en-IN" sz="2400" b="1" dirty="0"/>
              <a:t>05</a:t>
            </a:r>
            <a:endParaRPr lang="en-IN" sz="2400" b="1" dirty="0"/>
          </a:p>
          <a:p>
            <a:pPr marL="457200" indent="-457200">
              <a:buFont typeface="Wingdings" panose="05000000000000000000" charset="0"/>
              <a:buChar char="v"/>
            </a:pPr>
            <a:endParaRPr lang="en-IN" sz="2400" b="1" dirty="0"/>
          </a:p>
          <a:p>
            <a:pPr marL="457200" indent="-457200">
              <a:buFont typeface="Wingdings" panose="05000000000000000000" charset="0"/>
              <a:buChar char="v"/>
            </a:pPr>
            <a:r>
              <a:rPr lang="en-IN" sz="2400" b="1" dirty="0">
                <a:solidFill>
                  <a:srgbClr val="FF0000"/>
                </a:solidFill>
              </a:rPr>
              <a:t>Research Laboratories/others: </a:t>
            </a:r>
            <a:endParaRPr lang="en-IN" sz="2400" b="1" dirty="0">
              <a:solidFill>
                <a:srgbClr val="FF0000"/>
              </a:solidFill>
            </a:endParaRPr>
          </a:p>
          <a:p>
            <a:pPr indent="0">
              <a:buFont typeface="Wingdings" panose="05000000000000000000" charset="0"/>
              <a:buNone/>
            </a:pPr>
            <a:r>
              <a:rPr lang="en-IN" sz="2400" b="1" dirty="0"/>
              <a:t> 	  Computer Lab sponsored by DST-FIST</a:t>
            </a:r>
            <a:endParaRPr lang="en-IN" sz="2400" b="1" dirty="0"/>
          </a:p>
          <a:p>
            <a:pPr marL="457200" indent="-457200" algn="just">
              <a:buFont typeface="Wingdings" panose="05000000000000000000" charset="0"/>
              <a:buChar char="v"/>
            </a:pPr>
            <a:r>
              <a:rPr lang="en-IN" sz="2400" b="1" dirty="0">
                <a:solidFill>
                  <a:srgbClr val="FF0000"/>
                </a:solidFill>
              </a:rPr>
              <a:t>Research Facilities:</a:t>
            </a:r>
            <a:r>
              <a:rPr lang="en-IN" sz="2400" b="1" dirty="0"/>
              <a:t> In addition to university sponsored books and Journals, e-Journals, we have combined Dept. library </a:t>
            </a:r>
            <a:r>
              <a:rPr lang="en-IN" sz="2400" b="1" dirty="0">
                <a:sym typeface="+mn-ea"/>
              </a:rPr>
              <a:t>with 5432+</a:t>
            </a:r>
            <a:r>
              <a:rPr lang="en-IN" sz="2400" b="1" dirty="0"/>
              <a:t> books sponsored by NBHM(</a:t>
            </a:r>
            <a:r>
              <a:rPr lang="en-IN" sz="2400" b="1" dirty="0">
                <a:hlinkClick r:id="rId1" action="ppaction://hlinkfile"/>
              </a:rPr>
              <a:t>Library</a:t>
            </a:r>
            <a:r>
              <a:rPr lang="en-IN" sz="2400" b="1" dirty="0"/>
              <a:t>)</a:t>
            </a:r>
            <a:endParaRPr lang="en-IN" sz="2400" b="1" dirty="0"/>
          </a:p>
          <a:p>
            <a:pPr marL="457200" indent="-457200" algn="just">
              <a:buFont typeface="Wingdings" panose="05000000000000000000" charset="0"/>
              <a:buChar char="v"/>
            </a:pPr>
            <a:r>
              <a:rPr lang="en-IN" sz="2400" b="1" dirty="0"/>
              <a:t>https://www.andhrauniversity.edu.in/central-facilities/library.html</a:t>
            </a:r>
            <a:endParaRPr lang="en-IN" sz="2400" b="1" dirty="0"/>
          </a:p>
          <a:p>
            <a:pPr marL="457200" indent="-457200" algn="just">
              <a:buFont typeface="Wingdings" panose="05000000000000000000" charset="0"/>
              <a:buChar char="v"/>
            </a:pPr>
            <a:r>
              <a:rPr lang="en-IN" sz="2400" b="1" dirty="0"/>
              <a:t>Computer Lab with internet facility</a:t>
            </a:r>
            <a:endParaRPr lang="en-IN" sz="2400" b="1" dirty="0"/>
          </a:p>
          <a:p>
            <a:pPr marL="457200" indent="-457200" algn="just">
              <a:buNone/>
            </a:pPr>
            <a:endParaRPr lang="en-IN" sz="2800" b="1" dirty="0"/>
          </a:p>
          <a:p>
            <a:pPr indent="0">
              <a:buFont typeface="Courier New" panose="02070309020205020404" pitchFamily="49" charset="0"/>
              <a:buNone/>
            </a:pPr>
            <a:endParaRPr lang="en-IN" sz="2800" b="1" dirty="0"/>
          </a:p>
        </p:txBody>
      </p:sp>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668000" y="274955"/>
            <a:ext cx="1266190" cy="1310640"/>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955"/>
            <a:ext cx="12192000" cy="1143000"/>
          </a:xfrm>
        </p:spPr>
        <p:txBody>
          <a:bodyPr/>
          <a:lstStyle/>
          <a:p>
            <a:r>
              <a:rPr lang="en-IN" altLang="en-US" sz="2800" b="1">
                <a:solidFill>
                  <a:srgbClr val="FF0000"/>
                </a:solidFill>
              </a:rPr>
              <a:t>International Students Obtained Ph.D. Degrees</a:t>
            </a:r>
            <a:endParaRPr lang="en-IN" altLang="en-US" sz="2800" b="1">
              <a:solidFill>
                <a:srgbClr val="FF0000"/>
              </a:solidFill>
            </a:endParaRPr>
          </a:p>
        </p:txBody>
      </p:sp>
      <p:sp>
        <p:nvSpPr>
          <p:cNvPr id="3" name="Content Placeholder 2"/>
          <p:cNvSpPr>
            <a:spLocks noGrp="1"/>
          </p:cNvSpPr>
          <p:nvPr>
            <p:ph idx="1"/>
          </p:nvPr>
        </p:nvSpPr>
        <p:spPr>
          <a:xfrm>
            <a:off x="695960" y="1470660"/>
            <a:ext cx="10972800" cy="4525963"/>
          </a:xfrm>
        </p:spPr>
        <p:txBody>
          <a:bodyPr/>
          <a:lstStyle/>
          <a:p>
            <a:pPr>
              <a:buFont typeface="Wingdings" panose="05000000000000000000" charset="0"/>
              <a:buChar char="v"/>
            </a:pPr>
            <a:r>
              <a:rPr lang="en-IN" altLang="en-US" sz="2800" dirty="0" err="1"/>
              <a:t>Wesen</a:t>
            </a:r>
            <a:r>
              <a:rPr lang="en-IN" altLang="en-US" sz="2800" dirty="0"/>
              <a:t> </a:t>
            </a:r>
            <a:r>
              <a:rPr lang="en-IN" altLang="en-US" sz="2800" dirty="0" err="1"/>
              <a:t>Legessa</a:t>
            </a:r>
            <a:r>
              <a:rPr lang="en-IN" altLang="en-US" sz="2800" dirty="0"/>
              <a:t> </a:t>
            </a:r>
            <a:r>
              <a:rPr lang="en-IN" altLang="en-US" sz="2800" dirty="0" err="1"/>
              <a:t>Takatel</a:t>
            </a:r>
            <a:r>
              <a:rPr lang="en-IN" altLang="en-US" sz="2800" dirty="0"/>
              <a:t> (2018)</a:t>
            </a:r>
            <a:endParaRPr lang="en-IN" altLang="en-US" sz="2800" dirty="0"/>
          </a:p>
          <a:p>
            <a:pPr>
              <a:buFont typeface="Wingdings" panose="05000000000000000000" charset="0"/>
              <a:buChar char="v"/>
            </a:pPr>
            <a:r>
              <a:rPr lang="en-IN" altLang="en-US" sz="2800" dirty="0"/>
              <a:t>Molla </a:t>
            </a:r>
            <a:r>
              <a:rPr lang="en-IN" altLang="en-US" sz="2800" dirty="0" err="1"/>
              <a:t>Mengesha</a:t>
            </a:r>
            <a:r>
              <a:rPr lang="en-IN" altLang="en-US" sz="2800" dirty="0"/>
              <a:t> (2019)</a:t>
            </a:r>
            <a:endParaRPr lang="en-IN" altLang="en-US" sz="2800" dirty="0"/>
          </a:p>
          <a:p>
            <a:pPr>
              <a:buFont typeface="Wingdings" panose="05000000000000000000" charset="0"/>
              <a:buChar char="v"/>
            </a:pPr>
            <a:r>
              <a:rPr lang="en-IN" altLang="en-US" sz="2800" dirty="0"/>
              <a:t>Bekele </a:t>
            </a:r>
            <a:r>
              <a:rPr lang="en-IN" altLang="en-US" sz="2800" dirty="0" err="1"/>
              <a:t>Getanesh</a:t>
            </a:r>
            <a:r>
              <a:rPr lang="en-IN" altLang="en-US" sz="2800" dirty="0"/>
              <a:t> (2020)</a:t>
            </a:r>
            <a:endParaRPr lang="en-IN" altLang="en-US" sz="2800" dirty="0"/>
          </a:p>
          <a:p>
            <a:pPr>
              <a:buFont typeface="Wingdings" panose="05000000000000000000" charset="0"/>
              <a:buChar char="v"/>
            </a:pPr>
            <a:r>
              <a:rPr lang="en-IN" altLang="en-US" sz="2800" dirty="0" err="1"/>
              <a:t>Daba</a:t>
            </a:r>
            <a:r>
              <a:rPr lang="en-IN" altLang="en-US" sz="2800" dirty="0"/>
              <a:t> </a:t>
            </a:r>
            <a:r>
              <a:rPr lang="en-IN" altLang="en-US" sz="2800" dirty="0" err="1"/>
              <a:t>Meshehagusu</a:t>
            </a:r>
            <a:r>
              <a:rPr lang="en-IN" altLang="en-US" sz="2800" dirty="0"/>
              <a:t> (2020)</a:t>
            </a:r>
            <a:endParaRPr lang="en-IN" altLang="en-US" sz="2800" dirty="0"/>
          </a:p>
          <a:p>
            <a:pPr>
              <a:buFont typeface="Wingdings" panose="05000000000000000000" charset="0"/>
              <a:buChar char="v"/>
            </a:pPr>
            <a:r>
              <a:rPr lang="en-IN" altLang="en-US" sz="2800" dirty="0" err="1"/>
              <a:t>Wondeswosen</a:t>
            </a:r>
            <a:r>
              <a:rPr lang="en-IN" altLang="en-US" sz="2800" dirty="0"/>
              <a:t> Kassahun </a:t>
            </a:r>
            <a:r>
              <a:rPr lang="en-IN" altLang="en-US" sz="2800" dirty="0" err="1"/>
              <a:t>Tegeghe</a:t>
            </a:r>
            <a:r>
              <a:rPr lang="en-IN" altLang="en-US" sz="2800" dirty="0"/>
              <a:t> (2020)</a:t>
            </a:r>
            <a:endParaRPr lang="en-IN" altLang="en-US" sz="2800" dirty="0"/>
          </a:p>
          <a:p>
            <a:pPr>
              <a:buFont typeface="Wingdings" panose="05000000000000000000" charset="0"/>
              <a:buChar char="v"/>
            </a:pPr>
            <a:r>
              <a:rPr lang="en-IN" altLang="en-US" sz="2800" dirty="0" err="1"/>
              <a:t>Andwilile</a:t>
            </a:r>
            <a:r>
              <a:rPr lang="en-IN" altLang="en-US" sz="2800" dirty="0"/>
              <a:t> </a:t>
            </a:r>
            <a:r>
              <a:rPr lang="en-IN" altLang="en-US" sz="2800" dirty="0" err="1"/>
              <a:t>Abrahamu</a:t>
            </a:r>
            <a:r>
              <a:rPr lang="en-IN" altLang="en-US" sz="2800" dirty="0"/>
              <a:t> George (2023)</a:t>
            </a:r>
            <a:endParaRPr lang="en-IN" altLang="en-US" sz="2800" dirty="0"/>
          </a:p>
          <a:p>
            <a:pPr>
              <a:buFont typeface="Wingdings" panose="05000000000000000000" charset="0"/>
              <a:buChar char="v"/>
            </a:pPr>
            <a:r>
              <a:rPr lang="en-IN" altLang="en-US" sz="2800" dirty="0"/>
              <a:t>Hasan </a:t>
            </a:r>
            <a:r>
              <a:rPr lang="en-IN" altLang="en-US" sz="2800" dirty="0" err="1"/>
              <a:t>Qrewi</a:t>
            </a:r>
            <a:r>
              <a:rPr lang="en-IN" altLang="en-US" sz="2800" dirty="0"/>
              <a:t> (Working)</a:t>
            </a:r>
            <a:endParaRPr lang="en-IN" altLang="en-US" sz="2800" dirty="0"/>
          </a:p>
        </p:txBody>
      </p:sp>
      <p:pic>
        <p:nvPicPr>
          <p:cNvPr id="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97210" y="12319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 y="471170"/>
            <a:ext cx="12193270" cy="521970"/>
          </a:xfrm>
          <a:prstGeom prst="rect">
            <a:avLst/>
          </a:prstGeom>
          <a:noFill/>
        </p:spPr>
        <p:txBody>
          <a:bodyPr wrap="square" rtlCol="0">
            <a:spAutoFit/>
          </a:bodyPr>
          <a:lstStyle/>
          <a:p>
            <a:pPr algn="ctr"/>
            <a:r>
              <a:rPr lang="en-IN" sz="2800" b="1" dirty="0">
                <a:solidFill>
                  <a:srgbClr val="FF0000"/>
                </a:solidFill>
              </a:rPr>
              <a:t>Research, Innovations and Extensions (Contd..):</a:t>
            </a:r>
            <a:endParaRPr lang="en-IN" sz="2800" b="1" dirty="0">
              <a:solidFill>
                <a:srgbClr val="FF0000"/>
              </a:solidFill>
            </a:endParaRPr>
          </a:p>
        </p:txBody>
      </p:sp>
      <p:sp>
        <p:nvSpPr>
          <p:cNvPr id="4" name="TextBox 3"/>
          <p:cNvSpPr txBox="1"/>
          <p:nvPr/>
        </p:nvSpPr>
        <p:spPr>
          <a:xfrm>
            <a:off x="723265" y="1619250"/>
            <a:ext cx="10777220" cy="4831080"/>
          </a:xfrm>
          <a:prstGeom prst="rect">
            <a:avLst/>
          </a:prstGeom>
          <a:noFill/>
        </p:spPr>
        <p:txBody>
          <a:bodyPr wrap="square">
            <a:spAutoFit/>
          </a:bodyPr>
          <a:lstStyle/>
          <a:p>
            <a:pPr indent="0">
              <a:buFont typeface="Courier New" panose="02070309020205020404" pitchFamily="49" charset="0"/>
              <a:buNone/>
            </a:pPr>
            <a:r>
              <a:rPr lang="en-IN" sz="2800" b="1" dirty="0">
                <a:solidFill>
                  <a:srgbClr val="FF0000"/>
                </a:solidFill>
              </a:rPr>
              <a:t>Teachers in administrative positions: </a:t>
            </a:r>
            <a:endParaRPr lang="en-IN" sz="2800" b="1" dirty="0">
              <a:solidFill>
                <a:srgbClr val="FF0000"/>
              </a:solidFill>
            </a:endParaRPr>
          </a:p>
          <a:p>
            <a:pPr marL="914400" lvl="1" indent="-457200">
              <a:buFont typeface="Wingdings" panose="05000000000000000000" charset="0"/>
              <a:buChar char="v"/>
            </a:pPr>
            <a:r>
              <a:rPr lang="en-IN" sz="2800" b="1" dirty="0"/>
              <a:t>Prof. V.Uma Maheswara Rao, Registrar A.U.(2017,2018)</a:t>
            </a:r>
            <a:endParaRPr lang="en-IN" sz="2800" b="1" dirty="0"/>
          </a:p>
          <a:p>
            <a:pPr marL="914400" lvl="1" indent="-457200">
              <a:buFont typeface="Wingdings" panose="05000000000000000000" charset="0"/>
              <a:buChar char="v"/>
            </a:pPr>
            <a:r>
              <a:rPr lang="en-IN" sz="2800" b="1" dirty="0"/>
              <a:t>Prof. K. Rajendra Prasad: </a:t>
            </a:r>
            <a:endParaRPr lang="en-IN" sz="2800" b="1" dirty="0"/>
          </a:p>
          <a:p>
            <a:pPr marL="1828800" lvl="3" indent="-457200">
              <a:buFont typeface="Arial" panose="020B0604020202020204" pitchFamily="34" charset="0"/>
              <a:buChar char="•"/>
            </a:pPr>
            <a:r>
              <a:rPr lang="en-IN" sz="2800" b="1" dirty="0"/>
              <a:t>Dean, Confidential Examination, 2017</a:t>
            </a:r>
            <a:endParaRPr lang="en-IN" sz="2800" b="1" dirty="0"/>
          </a:p>
          <a:p>
            <a:pPr marL="1828800" lvl="3" indent="-457200">
              <a:buFont typeface="Arial" panose="020B0604020202020204" pitchFamily="34" charset="0"/>
              <a:buChar char="•"/>
            </a:pPr>
            <a:r>
              <a:rPr lang="en-IN" sz="2800" b="1" dirty="0"/>
              <a:t>Director, Directorate of Admissions, 2017, 2018</a:t>
            </a:r>
            <a:endParaRPr lang="en-IN" sz="2800" b="1" dirty="0"/>
          </a:p>
          <a:p>
            <a:pPr marL="1828800" lvl="3" indent="-457200">
              <a:buFont typeface="Arial" panose="020B0604020202020204" pitchFamily="34" charset="0"/>
              <a:buChar char="•"/>
            </a:pPr>
            <a:r>
              <a:rPr lang="en-IN" sz="2800" b="1" dirty="0"/>
              <a:t>Convener, AP EdCET - 2023</a:t>
            </a:r>
            <a:endParaRPr lang="en-IN" sz="2800" b="1" dirty="0"/>
          </a:p>
          <a:p>
            <a:pPr lvl="2" indent="-457200">
              <a:buFont typeface="Wingdings" panose="05000000000000000000" charset="0"/>
              <a:buChar char="v"/>
            </a:pPr>
            <a:r>
              <a:rPr lang="en-IN" sz="2800" b="1" dirty="0"/>
              <a:t>Prof. M. Vijaya Santhi  - Internal Auditor, IQAC</a:t>
            </a:r>
            <a:endParaRPr lang="en-IN" sz="2800" b="1" dirty="0"/>
          </a:p>
          <a:p>
            <a:pPr lvl="2" indent="-457200">
              <a:buFont typeface="Wingdings" panose="05000000000000000000" charset="0"/>
              <a:buChar char="v"/>
            </a:pPr>
            <a:r>
              <a:rPr lang="en-IN" sz="2800" b="1" dirty="0"/>
              <a:t>Prof. P. Vijaya Laxmi - Deputy Coordinator, IQAC</a:t>
            </a:r>
            <a:endParaRPr lang="en-IN" sz="2800" b="1" dirty="0"/>
          </a:p>
          <a:p>
            <a:pPr lvl="2" indent="-457200">
              <a:buFont typeface="Wingdings" panose="05000000000000000000" charset="0"/>
              <a:buChar char="v"/>
            </a:pPr>
            <a:r>
              <a:rPr lang="en-IN" sz="2800" b="1" dirty="0"/>
              <a:t>Dr. T. Vinutha - Womens’ Hostel warden</a:t>
            </a:r>
            <a:endParaRPr lang="en-IN" sz="2800" b="1" dirty="0"/>
          </a:p>
          <a:p>
            <a:pPr marL="1371600" lvl="2" indent="-457200"/>
            <a:endParaRPr lang="en-IN" sz="2800" b="1" dirty="0"/>
          </a:p>
          <a:p>
            <a:pPr marL="457200" indent="-457200">
              <a:buFont typeface="Courier New" panose="02070309020205020404" pitchFamily="49" charset="0"/>
              <a:buChar char="o"/>
            </a:pPr>
            <a:endParaRPr lang="en-IN" sz="2800" b="1" dirty="0"/>
          </a:p>
        </p:txBody>
      </p:sp>
      <p:pic>
        <p:nvPicPr>
          <p:cNvPr id="6"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732135" y="274955"/>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 y="391795"/>
            <a:ext cx="12191365" cy="521970"/>
          </a:xfrm>
          <a:prstGeom prst="rect">
            <a:avLst/>
          </a:prstGeom>
          <a:noFill/>
        </p:spPr>
        <p:txBody>
          <a:bodyPr wrap="square" rtlCol="0">
            <a:spAutoFit/>
          </a:bodyPr>
          <a:lstStyle/>
          <a:p>
            <a:pPr algn="ctr"/>
            <a:r>
              <a:rPr lang="en-IN" sz="2800" b="1" dirty="0">
                <a:solidFill>
                  <a:srgbClr val="FF0000"/>
                </a:solidFill>
              </a:rPr>
              <a:t>Research, Innovations and Extensions (Contd..):</a:t>
            </a:r>
            <a:endParaRPr lang="en-IN" sz="2800" b="1" dirty="0">
              <a:solidFill>
                <a:srgbClr val="FF0000"/>
              </a:solidFill>
            </a:endParaRPr>
          </a:p>
        </p:txBody>
      </p:sp>
      <p:sp>
        <p:nvSpPr>
          <p:cNvPr id="4" name="TextBox 3"/>
          <p:cNvSpPr txBox="1"/>
          <p:nvPr/>
        </p:nvSpPr>
        <p:spPr>
          <a:xfrm>
            <a:off x="955040" y="1450975"/>
            <a:ext cx="11376025" cy="1814830"/>
          </a:xfrm>
          <a:prstGeom prst="rect">
            <a:avLst/>
          </a:prstGeom>
          <a:noFill/>
        </p:spPr>
        <p:txBody>
          <a:bodyPr wrap="square">
            <a:spAutoFit/>
          </a:bodyPr>
          <a:lstStyle/>
          <a:p>
            <a:pPr marL="457200" indent="-457200">
              <a:buFont typeface="Wingdings" panose="05000000000000000000" charset="0"/>
              <a:buChar char="v"/>
            </a:pPr>
            <a:r>
              <a:rPr lang="en-IN" sz="2800" b="1" dirty="0">
                <a:solidFill>
                  <a:srgbClr val="FF0000"/>
                </a:solidFill>
              </a:rPr>
              <a:t>Extension and out reach programmes organized and participated Photographs</a:t>
            </a:r>
            <a:endParaRPr lang="en-IN" sz="2800" b="1" dirty="0">
              <a:solidFill>
                <a:srgbClr val="FF0000"/>
              </a:solidFill>
            </a:endParaRPr>
          </a:p>
          <a:p>
            <a:pPr marL="1371600" lvl="2" indent="-457200">
              <a:buFont typeface="Arial" panose="020B0604020202020204" pitchFamily="34" charset="0"/>
              <a:buChar char="•"/>
            </a:pPr>
            <a:r>
              <a:rPr lang="en-IN" sz="2800" b="1" dirty="0"/>
              <a:t>Blood Donation Camp</a:t>
            </a:r>
            <a:endParaRPr lang="en-IN" sz="2800" b="1" dirty="0"/>
          </a:p>
          <a:p>
            <a:pPr lvl="2"/>
            <a:endParaRPr lang="en-IN" sz="2800" b="1" dirty="0"/>
          </a:p>
        </p:txBody>
      </p:sp>
      <p:pic>
        <p:nvPicPr>
          <p:cNvPr id="3" name="Picture 2" descr="IMG-20230805-WA0008 (1)"/>
          <p:cNvPicPr>
            <a:picLocks noChangeAspect="1"/>
          </p:cNvPicPr>
          <p:nvPr/>
        </p:nvPicPr>
        <p:blipFill>
          <a:blip r:embed="rId1"/>
          <a:stretch>
            <a:fillRect/>
          </a:stretch>
        </p:blipFill>
        <p:spPr>
          <a:xfrm>
            <a:off x="2552700" y="3005455"/>
            <a:ext cx="6994525" cy="3147695"/>
          </a:xfrm>
          <a:prstGeom prst="rect">
            <a:avLst/>
          </a:prstGeom>
          <a:ln>
            <a:solidFill>
              <a:srgbClr val="FF0000"/>
            </a:solidFill>
          </a:ln>
        </p:spPr>
      </p:pic>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732135" y="274955"/>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6705"/>
            <a:ext cx="12192000" cy="521970"/>
          </a:xfrm>
          <a:prstGeom prst="rect">
            <a:avLst/>
          </a:prstGeom>
          <a:noFill/>
        </p:spPr>
        <p:txBody>
          <a:bodyPr wrap="square" rtlCol="0">
            <a:spAutoFit/>
          </a:bodyPr>
          <a:lstStyle/>
          <a:p>
            <a:pPr algn="ctr"/>
            <a:r>
              <a:rPr lang="en-IN" sz="2800" b="1" dirty="0">
                <a:solidFill>
                  <a:srgbClr val="FF0000"/>
                </a:solidFill>
              </a:rPr>
              <a:t>Research, Innovations and Extensions (Contd.,):</a:t>
            </a:r>
            <a:endParaRPr lang="en-IN" sz="2800" b="1" dirty="0">
              <a:solidFill>
                <a:srgbClr val="FF0000"/>
              </a:solidFill>
            </a:endParaRPr>
          </a:p>
        </p:txBody>
      </p:sp>
      <p:sp>
        <p:nvSpPr>
          <p:cNvPr id="4" name="TextBox 3"/>
          <p:cNvSpPr txBox="1"/>
          <p:nvPr/>
        </p:nvSpPr>
        <p:spPr>
          <a:xfrm>
            <a:off x="-278130" y="1096010"/>
            <a:ext cx="11376025" cy="1814830"/>
          </a:xfrm>
          <a:prstGeom prst="rect">
            <a:avLst/>
          </a:prstGeom>
          <a:noFill/>
        </p:spPr>
        <p:txBody>
          <a:bodyPr wrap="square">
            <a:spAutoFit/>
          </a:bodyPr>
          <a:lstStyle/>
          <a:p>
            <a:pPr lvl="2" indent="-457200">
              <a:buFont typeface="Wingdings" panose="05000000000000000000" charset="0"/>
              <a:buChar char="v"/>
            </a:pPr>
            <a:r>
              <a:rPr lang="en-IN" sz="2800" b="1" dirty="0"/>
              <a:t>Swatchh Bharat Program</a:t>
            </a:r>
            <a:endParaRPr lang="en-IN" sz="2800" b="1" dirty="0"/>
          </a:p>
          <a:p>
            <a:pPr lvl="2" indent="-457200">
              <a:buFont typeface="Wingdings" panose="05000000000000000000" charset="0"/>
              <a:buChar char="v"/>
            </a:pPr>
            <a:r>
              <a:rPr lang="en-IN" sz="2800" b="1" dirty="0"/>
              <a:t>Plantation</a:t>
            </a:r>
            <a:endParaRPr lang="en-IN" sz="2800" b="1" dirty="0"/>
          </a:p>
          <a:p>
            <a:pPr lvl="2" indent="-457200">
              <a:buFont typeface="Wingdings" panose="05000000000000000000" charset="0"/>
              <a:buChar char="v"/>
            </a:pPr>
            <a:r>
              <a:rPr lang="en-IN" sz="2800" b="1" dirty="0"/>
              <a:t>Beach Cleaning Program</a:t>
            </a:r>
            <a:endParaRPr lang="en-IN" sz="2800" b="1" dirty="0"/>
          </a:p>
          <a:p>
            <a:pPr marL="1371600" lvl="2" indent="-457200">
              <a:buFont typeface="Arial" panose="020B0604020202020204" pitchFamily="34" charset="0"/>
              <a:buChar char="•"/>
            </a:pPr>
            <a:endParaRPr lang="en-IN" sz="2800" b="1" dirty="0"/>
          </a:p>
        </p:txBody>
      </p:sp>
      <p:pic>
        <p:nvPicPr>
          <p:cNvPr id="5" name="Picture 4"/>
          <p:cNvPicPr>
            <a:picLocks noChangeAspect="1"/>
          </p:cNvPicPr>
          <p:nvPr/>
        </p:nvPicPr>
        <p:blipFill>
          <a:blip r:embed="rId1"/>
          <a:stretch>
            <a:fillRect/>
          </a:stretch>
        </p:blipFill>
        <p:spPr>
          <a:xfrm>
            <a:off x="6410325" y="2702560"/>
            <a:ext cx="5273675" cy="3532505"/>
          </a:xfrm>
          <a:prstGeom prst="rect">
            <a:avLst/>
          </a:prstGeom>
          <a:ln>
            <a:solidFill>
              <a:srgbClr val="FF0000"/>
            </a:solidFill>
          </a:ln>
        </p:spPr>
      </p:pic>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732135" y="274955"/>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36905" y="2702560"/>
            <a:ext cx="5273675" cy="3530600"/>
          </a:xfrm>
          <a:prstGeom prst="rect">
            <a:avLst/>
          </a:prstGeom>
          <a:ln>
            <a:solidFill>
              <a:srgbClr val="FF0000"/>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1170"/>
            <a:ext cx="12192000" cy="521970"/>
          </a:xfrm>
          <a:prstGeom prst="rect">
            <a:avLst/>
          </a:prstGeom>
          <a:noFill/>
        </p:spPr>
        <p:txBody>
          <a:bodyPr wrap="square" rtlCol="0">
            <a:spAutoFit/>
          </a:bodyPr>
          <a:lstStyle/>
          <a:p>
            <a:pPr algn="ctr"/>
            <a:r>
              <a:rPr lang="en-IN" sz="2800" b="1" dirty="0">
                <a:solidFill>
                  <a:srgbClr val="FF0000"/>
                </a:solidFill>
              </a:rPr>
              <a:t>Research, Innovations and Extensions (Contd.)</a:t>
            </a:r>
            <a:endParaRPr lang="en-IN" sz="2800" b="1" dirty="0">
              <a:solidFill>
                <a:srgbClr val="FF0000"/>
              </a:solidFill>
            </a:endParaRPr>
          </a:p>
        </p:txBody>
      </p:sp>
      <p:pic>
        <p:nvPicPr>
          <p:cNvPr id="5" name="Picture 4"/>
          <p:cNvPicPr>
            <a:picLocks noChangeAspect="1"/>
          </p:cNvPicPr>
          <p:nvPr/>
        </p:nvPicPr>
        <p:blipFill>
          <a:blip r:embed="rId1"/>
          <a:stretch>
            <a:fillRect/>
          </a:stretch>
        </p:blipFill>
        <p:spPr>
          <a:xfrm>
            <a:off x="6399530" y="2559050"/>
            <a:ext cx="5053330" cy="2821940"/>
          </a:xfrm>
          <a:prstGeom prst="rect">
            <a:avLst/>
          </a:prstGeom>
          <a:ln>
            <a:solidFill>
              <a:srgbClr val="FF0000"/>
            </a:solidFill>
          </a:ln>
        </p:spPr>
      </p:pic>
      <p:sp>
        <p:nvSpPr>
          <p:cNvPr id="7" name="Text Box 6"/>
          <p:cNvSpPr txBox="1"/>
          <p:nvPr/>
        </p:nvSpPr>
        <p:spPr>
          <a:xfrm>
            <a:off x="1066165" y="1224280"/>
            <a:ext cx="10431145" cy="1198880"/>
          </a:xfrm>
          <a:prstGeom prst="rect">
            <a:avLst/>
          </a:prstGeom>
          <a:solidFill>
            <a:schemeClr val="accent3"/>
          </a:solidFill>
        </p:spPr>
        <p:txBody>
          <a:bodyPr wrap="square" rtlCol="0">
            <a:spAutoFit/>
          </a:bodyPr>
          <a:lstStyle/>
          <a:p>
            <a:pPr algn="just"/>
            <a:r>
              <a:rPr lang="en-IN" altLang="en-US" sz="2400" b="1" dirty="0"/>
              <a:t>Felicitation to the parents of the students who achieved the placement</a:t>
            </a:r>
            <a:endParaRPr lang="en-IN" altLang="en-US" sz="2400" b="1" dirty="0"/>
          </a:p>
          <a:p>
            <a:pPr algn="just"/>
            <a:r>
              <a:rPr lang="en-IN" altLang="en-US" sz="2400" b="1" dirty="0"/>
              <a:t>on 28th April 2023 at the </a:t>
            </a:r>
            <a:r>
              <a:rPr lang="en-IN" altLang="en-US" sz="2400" b="1" dirty="0">
                <a:solidFill>
                  <a:schemeClr val="accent1">
                    <a:lumMod val="75000"/>
                  </a:schemeClr>
                </a:solidFill>
              </a:rPr>
              <a:t>Achievers day Celebrations </a:t>
            </a:r>
            <a:r>
              <a:rPr lang="en-IN" altLang="en-US" sz="2400" b="1" dirty="0"/>
              <a:t>of College of Science and Technology </a:t>
            </a:r>
            <a:endParaRPr lang="en-IN" altLang="en-US" sz="2400" b="1" dirty="0"/>
          </a:p>
        </p:txBody>
      </p:sp>
      <p:pic>
        <p:nvPicPr>
          <p:cNvPr id="8" name="Picture 7"/>
          <p:cNvPicPr>
            <a:picLocks noChangeAspect="1"/>
          </p:cNvPicPr>
          <p:nvPr/>
        </p:nvPicPr>
        <p:blipFill>
          <a:blip r:embed="rId2"/>
          <a:stretch>
            <a:fillRect/>
          </a:stretch>
        </p:blipFill>
        <p:spPr>
          <a:xfrm>
            <a:off x="1060450" y="2557780"/>
            <a:ext cx="4853305" cy="2818130"/>
          </a:xfrm>
          <a:prstGeom prst="rect">
            <a:avLst/>
          </a:prstGeom>
          <a:ln>
            <a:solidFill>
              <a:srgbClr val="FF0000"/>
            </a:solidFill>
          </a:ln>
        </p:spPr>
      </p:pic>
      <p:pic>
        <p:nvPicPr>
          <p:cNvPr id="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0775166" y="110172"/>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4235" y="1242695"/>
            <a:ext cx="4714240" cy="521970"/>
          </a:xfrm>
          <a:prstGeom prst="rect">
            <a:avLst/>
          </a:prstGeom>
          <a:noFill/>
        </p:spPr>
        <p:txBody>
          <a:bodyPr wrap="square">
            <a:spAutoFit/>
          </a:bodyPr>
          <a:lstStyle/>
          <a:p>
            <a:pPr indent="0" algn="ctr">
              <a:buNone/>
            </a:pPr>
            <a:r>
              <a:rPr lang="en-IN" sz="2800" b="1" dirty="0">
                <a:solidFill>
                  <a:srgbClr val="FF0000"/>
                </a:solidFill>
              </a:rPr>
              <a:t>Inaugural &amp; Freshers Day</a:t>
            </a:r>
            <a:r>
              <a:rPr lang="en-IN" sz="2800" b="1" dirty="0"/>
              <a:t> </a:t>
            </a:r>
            <a:endParaRPr lang="en-IN" sz="2800" b="1" dirty="0"/>
          </a:p>
        </p:txBody>
      </p:sp>
      <p:pic>
        <p:nvPicPr>
          <p:cNvPr id="6"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732135" y="274955"/>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2"/>
          <a:stretch>
            <a:fillRect/>
          </a:stretch>
        </p:blipFill>
        <p:spPr>
          <a:xfrm>
            <a:off x="864476" y="2221612"/>
            <a:ext cx="4713722" cy="2761818"/>
          </a:xfrm>
          <a:prstGeom prst="rect">
            <a:avLst/>
          </a:prstGeom>
          <a:ln>
            <a:solidFill>
              <a:srgbClr val="FF0000"/>
            </a:solidFill>
          </a:ln>
        </p:spPr>
      </p:pic>
      <p:pic>
        <p:nvPicPr>
          <p:cNvPr id="3" name="Picture 2"/>
          <p:cNvPicPr>
            <a:picLocks noChangeAspect="1"/>
          </p:cNvPicPr>
          <p:nvPr/>
        </p:nvPicPr>
        <p:blipFill>
          <a:blip r:embed="rId3"/>
          <a:stretch>
            <a:fillRect/>
          </a:stretch>
        </p:blipFill>
        <p:spPr>
          <a:xfrm>
            <a:off x="6190615" y="2218055"/>
            <a:ext cx="4650740" cy="2761615"/>
          </a:xfrm>
          <a:prstGeom prst="rect">
            <a:avLst/>
          </a:prstGeom>
          <a:ln w="38100">
            <a:solidFill>
              <a:srgbClr val="FF0000"/>
            </a:solidFill>
          </a:ln>
        </p:spPr>
      </p:pic>
      <p:sp>
        <p:nvSpPr>
          <p:cNvPr id="11" name="Text Box 10"/>
          <p:cNvSpPr txBox="1"/>
          <p:nvPr/>
        </p:nvSpPr>
        <p:spPr>
          <a:xfrm>
            <a:off x="6096000" y="1246505"/>
            <a:ext cx="4827905" cy="844550"/>
          </a:xfrm>
          <a:prstGeom prst="rect">
            <a:avLst/>
          </a:prstGeom>
          <a:noFill/>
        </p:spPr>
        <p:txBody>
          <a:bodyPr wrap="square" rtlCol="0">
            <a:noAutofit/>
          </a:bodyPr>
          <a:lstStyle/>
          <a:p>
            <a:pPr algn="ctr"/>
            <a:r>
              <a:rPr lang="en-IN" sz="2800" b="1" dirty="0">
                <a:solidFill>
                  <a:srgbClr val="FF0000"/>
                </a:solidFill>
                <a:sym typeface="+mn-ea"/>
              </a:rPr>
              <a:t>Valedictory &amp; Farewell Day</a:t>
            </a:r>
            <a:r>
              <a:rPr lang="en-IN" b="1" dirty="0">
                <a:solidFill>
                  <a:srgbClr val="FF0000"/>
                </a:solidFill>
                <a:sym typeface="+mn-ea"/>
              </a:rPr>
              <a:t> </a:t>
            </a:r>
            <a:endParaRPr lang="en-IN" b="1" dirty="0">
              <a:solidFill>
                <a:srgbClr val="FF0000"/>
              </a:solidFill>
            </a:endParaRPr>
          </a:p>
          <a:p>
            <a:pPr algn="ctr"/>
            <a:endParaRPr lang="en-IN" b="1"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2278" y="322729"/>
            <a:ext cx="10894075" cy="6985635"/>
          </a:xfrm>
          <a:prstGeom prst="rect">
            <a:avLst/>
          </a:prstGeom>
          <a:noFill/>
        </p:spPr>
        <p:txBody>
          <a:bodyPr wrap="square" rtlCol="0">
            <a:spAutoFit/>
          </a:bodyPr>
          <a:lstStyle/>
          <a:p>
            <a:pPr algn="l">
              <a:buClrTx/>
              <a:buSzTx/>
              <a:buFontTx/>
            </a:pPr>
            <a:endParaRPr lang="en-IN" sz="2800" b="1" dirty="0">
              <a:gradFill>
                <a:gsLst>
                  <a:gs pos="0">
                    <a:srgbClr val="E30000"/>
                  </a:gs>
                  <a:gs pos="100000">
                    <a:srgbClr val="760303"/>
                  </a:gs>
                </a:gsLst>
                <a:lin scaled="0"/>
              </a:gradFill>
            </a:endParaRPr>
          </a:p>
          <a:p>
            <a:pPr algn="l">
              <a:buClrTx/>
              <a:buSzTx/>
              <a:buFontTx/>
            </a:pPr>
            <a:endParaRPr lang="en-IN" sz="2800" b="1" dirty="0">
              <a:gradFill>
                <a:gsLst>
                  <a:gs pos="0">
                    <a:srgbClr val="E30000"/>
                  </a:gs>
                  <a:gs pos="100000">
                    <a:srgbClr val="760303"/>
                  </a:gs>
                </a:gsLst>
                <a:lin scaled="0"/>
              </a:gradFill>
            </a:endParaRPr>
          </a:p>
          <a:p>
            <a:pPr algn="l">
              <a:buClrTx/>
              <a:buSzTx/>
              <a:buFontTx/>
            </a:pPr>
            <a:r>
              <a:rPr lang="en-IN" sz="2800" b="1" dirty="0">
                <a:gradFill>
                  <a:gsLst>
                    <a:gs pos="0">
                      <a:srgbClr val="E30000"/>
                    </a:gs>
                    <a:gs pos="100000">
                      <a:srgbClr val="760303"/>
                    </a:gs>
                  </a:gsLst>
                  <a:lin scaled="0"/>
                </a:gradFill>
              </a:rPr>
              <a:t>VISION</a:t>
            </a:r>
            <a:endParaRPr lang="en-IN" sz="2800" b="1" dirty="0">
              <a:gradFill>
                <a:gsLst>
                  <a:gs pos="0">
                    <a:srgbClr val="E30000"/>
                  </a:gs>
                  <a:gs pos="100000">
                    <a:srgbClr val="760303"/>
                  </a:gs>
                </a:gsLst>
                <a:lin scaled="0"/>
              </a:gradFill>
            </a:endParaRPr>
          </a:p>
          <a:p>
            <a:pPr marL="800100" lvl="1" indent="-342900" algn="just">
              <a:buClrTx/>
              <a:buSzTx/>
              <a:buFont typeface="Wingdings" panose="05000000000000000000" charset="0"/>
              <a:buChar char="v"/>
            </a:pPr>
            <a:r>
              <a:rPr lang="en-IN" sz="2400" b="1" dirty="0"/>
              <a:t>To Create New Frontiers of Knowledge in Quest for Development of a Humane and Just Society.</a:t>
            </a:r>
            <a:endParaRPr lang="en-IN" sz="2400" b="1" dirty="0"/>
          </a:p>
          <a:p>
            <a:pPr algn="l">
              <a:buClrTx/>
              <a:buSzTx/>
            </a:pPr>
            <a:endParaRPr lang="en-IN" sz="2400" b="1" dirty="0"/>
          </a:p>
          <a:p>
            <a:pPr algn="l">
              <a:buClrTx/>
              <a:buSzTx/>
              <a:buFontTx/>
              <a:buNone/>
            </a:pPr>
            <a:r>
              <a:rPr lang="en-IN" sz="2800" b="1" smtClean="0">
                <a:gradFill>
                  <a:gsLst>
                    <a:gs pos="0">
                      <a:srgbClr val="E30000"/>
                    </a:gs>
                    <a:gs pos="100000">
                      <a:srgbClr val="760303"/>
                    </a:gs>
                  </a:gsLst>
                  <a:lin scaled="0"/>
                </a:gradFill>
              </a:rPr>
              <a:t>MI</a:t>
            </a:r>
            <a:r>
              <a:rPr lang="en-IN" sz="2800" b="1" smtClean="0">
                <a:gradFill>
                  <a:gsLst>
                    <a:gs pos="0">
                      <a:srgbClr val="E30000"/>
                    </a:gs>
                    <a:gs pos="100000">
                      <a:srgbClr val="760303"/>
                    </a:gs>
                  </a:gsLst>
                  <a:lin scaled="0"/>
                </a:gradFill>
                <a:sym typeface="+mn-ea"/>
              </a:rPr>
              <a:t>SSION</a:t>
            </a:r>
            <a:endParaRPr lang="en-IN" sz="2800" b="1" dirty="0" smtClean="0">
              <a:gradFill>
                <a:gsLst>
                  <a:gs pos="0">
                    <a:srgbClr val="E30000"/>
                  </a:gs>
                  <a:gs pos="100000">
                    <a:srgbClr val="760303"/>
                  </a:gs>
                </a:gsLst>
                <a:lin scaled="0"/>
              </a:gradFill>
              <a:sym typeface="+mn-ea"/>
            </a:endParaRPr>
          </a:p>
          <a:p>
            <a:pPr marL="800100" lvl="1" indent="-342900" algn="just">
              <a:buFont typeface="Wingdings" panose="05000000000000000000" charset="0"/>
              <a:buChar char="v"/>
            </a:pPr>
            <a:r>
              <a:rPr lang="en-IN" sz="2400" b="1" dirty="0"/>
              <a:t>To stimulate the academic for promotion of quality of teaching, learning and research.</a:t>
            </a:r>
            <a:endParaRPr lang="en-IN" sz="2400" b="1" dirty="0"/>
          </a:p>
          <a:p>
            <a:pPr marL="800100" lvl="1" indent="-342900" algn="just">
              <a:buFont typeface="Wingdings" panose="05000000000000000000" charset="0"/>
              <a:buChar char="v"/>
            </a:pPr>
            <a:r>
              <a:rPr lang="en-IN" sz="2400" b="1" dirty="0"/>
              <a:t>To undertake quality related research studies, consultancy and training programmes</a:t>
            </a:r>
            <a:r>
              <a:rPr lang="en-IN" sz="2400" b="1" dirty="0" smtClean="0"/>
              <a:t>.</a:t>
            </a:r>
            <a:endParaRPr lang="en-IN" sz="2400" b="1" dirty="0" smtClean="0"/>
          </a:p>
          <a:p>
            <a:pPr marL="800100" lvl="1" indent="-342900" algn="just">
              <a:buFont typeface="Wingdings" panose="05000000000000000000" charset="0"/>
              <a:buChar char="v"/>
            </a:pPr>
            <a:r>
              <a:rPr lang="en-US" sz="2400" b="1" dirty="0" smtClean="0"/>
              <a:t>To foster global competencies among students and to inculcate value system in them.</a:t>
            </a:r>
            <a:endParaRPr lang="en-IN" sz="2400" b="1" dirty="0"/>
          </a:p>
          <a:p>
            <a:pPr marL="800100" lvl="1" indent="-342900" algn="just">
              <a:buFont typeface="Wingdings" panose="05000000000000000000" charset="0"/>
              <a:buChar char="v"/>
            </a:pPr>
            <a:r>
              <a:rPr lang="en-IN" sz="2400" b="1" dirty="0" smtClean="0"/>
              <a:t>To </a:t>
            </a:r>
            <a:r>
              <a:rPr lang="en-IN" sz="2400" b="1" dirty="0"/>
              <a:t>promote the use of </a:t>
            </a:r>
            <a:r>
              <a:rPr lang="en-IN" sz="2400" b="1" dirty="0" smtClean="0"/>
              <a:t>state-of-the-art </a:t>
            </a:r>
            <a:r>
              <a:rPr lang="en-IN" sz="2400" b="1" dirty="0"/>
              <a:t>t</a:t>
            </a:r>
            <a:r>
              <a:rPr lang="en-IN" sz="2400" b="1" dirty="0" smtClean="0"/>
              <a:t>echnology </a:t>
            </a:r>
            <a:r>
              <a:rPr lang="en-IN" sz="2400" b="1" dirty="0"/>
              <a:t>and </a:t>
            </a:r>
            <a:r>
              <a:rPr lang="en-IN" sz="2400" b="1" dirty="0" smtClean="0"/>
              <a:t>quest </a:t>
            </a:r>
            <a:r>
              <a:rPr lang="en-IN" sz="2400" b="1" dirty="0"/>
              <a:t>for </a:t>
            </a:r>
            <a:r>
              <a:rPr lang="en-IN" sz="2400" b="1" dirty="0" smtClean="0"/>
              <a:t>excellence.</a:t>
            </a:r>
            <a:endParaRPr lang="en-IN" sz="2400" b="1" dirty="0"/>
          </a:p>
          <a:p>
            <a:pPr indent="0" algn="l">
              <a:buClrTx/>
              <a:buSzTx/>
              <a:buFont typeface="Arial" panose="020B0604020202020204" pitchFamily="34" charset="0"/>
              <a:buNone/>
            </a:pPr>
            <a:r>
              <a:rPr lang="en-IN" sz="2400" b="1" dirty="0">
                <a:gradFill>
                  <a:gsLst>
                    <a:gs pos="0">
                      <a:srgbClr val="E30000"/>
                    </a:gs>
                    <a:gs pos="100000">
                      <a:srgbClr val="760303"/>
                    </a:gs>
                  </a:gsLst>
                  <a:lin scaled="0"/>
                </a:gradFill>
                <a:hlinkClick r:id="rId1" tooltip="" action="ppaction://hlinkfile">
                  <a:extLst>
                    <a:ext uri="{DAF060AB-1E55-43B9-8AAB-6FB025537F2F}">
                      <wpsdc:hlinkClr xmlns:wpsdc="http://www.wps.cn/officeDocument/2017/drawingmlCustomData" val="E5F0FC"/>
                      <wpsdc:folHlinkClr xmlns:wpsdc="http://www.wps.cn/officeDocument/2017/drawingmlCustomData" val="E5F0FC"/>
                      <wpsdc:hlinkUnderline xmlns:wpsdc="http://www.wps.cn/officeDocument/2017/drawingmlCustomData" val="1"/>
                    </a:ext>
                  </a:extLst>
                </a:hlinkClick>
              </a:rPr>
              <a:t>DEPT</a:t>
            </a:r>
            <a:endParaRPr lang="en-IN" sz="2400" b="1" dirty="0">
              <a:gradFill>
                <a:gsLst>
                  <a:gs pos="0">
                    <a:srgbClr val="E30000"/>
                  </a:gs>
                  <a:gs pos="100000">
                    <a:srgbClr val="760303"/>
                  </a:gs>
                </a:gsLst>
                <a:lin scaled="0"/>
              </a:gradFill>
            </a:endParaRPr>
          </a:p>
          <a:p>
            <a:pPr marL="342900" indent="-342900" algn="l">
              <a:buClrTx/>
              <a:buSzTx/>
              <a:buFont typeface="Arial" panose="020B0604020202020204" pitchFamily="34" charset="0"/>
              <a:buChar char="•"/>
            </a:pPr>
            <a:endParaRPr lang="en-IN" sz="2400" b="1" dirty="0"/>
          </a:p>
          <a:p>
            <a:pPr algn="l">
              <a:buClrTx/>
              <a:buSzTx/>
            </a:pPr>
            <a:endParaRPr lang="en-IN" sz="2400" b="1" dirty="0"/>
          </a:p>
        </p:txBody>
      </p:sp>
      <p:sp>
        <p:nvSpPr>
          <p:cNvPr id="2" name="Content Placeholder 1"/>
          <p:cNvSpPr/>
          <p:nvPr>
            <p:ph idx="1"/>
          </p:nvPr>
        </p:nvSpPr>
        <p:spPr/>
        <p:txBody>
          <a:bodyPr/>
          <a:p>
            <a:r>
              <a:rPr lang="en-IN" altLang="en-US"/>
              <a:t> </a:t>
            </a:r>
            <a:endParaRPr lang="en-IN" alt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 y="542925"/>
            <a:ext cx="12192635" cy="521970"/>
          </a:xfrm>
          <a:prstGeom prst="rect">
            <a:avLst/>
          </a:prstGeom>
          <a:noFill/>
        </p:spPr>
        <p:txBody>
          <a:bodyPr wrap="square">
            <a:spAutoFit/>
          </a:bodyPr>
          <a:lstStyle/>
          <a:p>
            <a:pPr indent="0" algn="ctr">
              <a:buFont typeface="Courier New" panose="02070309020205020404" pitchFamily="49" charset="0"/>
              <a:buNone/>
            </a:pPr>
            <a:r>
              <a:rPr lang="en-IN" sz="2800" b="1" dirty="0">
                <a:solidFill>
                  <a:srgbClr val="FF0000"/>
                </a:solidFill>
              </a:rPr>
              <a:t>Prominent Alumni</a:t>
            </a:r>
            <a:endParaRPr lang="en-IN" sz="2800" b="1" dirty="0">
              <a:solidFill>
                <a:srgbClr val="FF0000"/>
              </a:solidFill>
            </a:endParaRPr>
          </a:p>
        </p:txBody>
      </p:sp>
      <p:sp>
        <p:nvSpPr>
          <p:cNvPr id="5" name="Rectangle 3"/>
          <p:cNvSpPr>
            <a:spLocks noGrp="1" noChangeArrowheads="1"/>
          </p:cNvSpPr>
          <p:nvPr>
            <p:ph idx="1"/>
          </p:nvPr>
        </p:nvSpPr>
        <p:spPr>
          <a:xfrm>
            <a:off x="479971" y="1254760"/>
            <a:ext cx="11344167" cy="5257800"/>
          </a:xfrm>
        </p:spPr>
        <p:txBody>
          <a:bodyPr vert="horz" wrap="square" lIns="91440" tIns="45720" rIns="91440" bIns="45720" numCol="1" anchor="t" anchorCtr="0" compatLnSpc="1"/>
          <a:lstStyle/>
          <a:p>
            <a:pPr marL="109220" marR="0" lvl="0" indent="0" algn="l" defTabSz="914400" rtl="0" eaLnBrk="1" fontAlgn="base" latinLnBrk="0" hangingPunct="1">
              <a:lnSpc>
                <a:spcPct val="90000"/>
              </a:lnSpc>
              <a:spcBef>
                <a:spcPts val="400"/>
              </a:spcBef>
              <a:spcAft>
                <a:spcPct val="0"/>
              </a:spcAft>
              <a:buClr>
                <a:schemeClr val="accent1"/>
              </a:buClr>
              <a:buSzPct val="68000"/>
              <a:buFont typeface="Wingdings 3" panose="05040102010807070707" charset="2"/>
              <a:buNone/>
              <a:defRPr/>
            </a:pPr>
            <a:r>
              <a:rPr kumimoji="0" lang="en-IN" altLang="en-US" sz="2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A)</a:t>
            </a:r>
            <a:r>
              <a:rPr kumimoji="0" lang="en-US" altLang="en-US" sz="2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Scientists in National/International Organizations</a:t>
            </a:r>
            <a:endParaRPr kumimoji="0" lang="en-US" altLang="en-US" sz="6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Dr. K. V. S. Rama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Rao</a:t>
            </a: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NASA, USA.</a:t>
            </a:r>
            <a:endPar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Dr. I.V.V.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Raghavacharyulu</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2000" b="0"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Bhabha</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Atomic Research Center.</a:t>
            </a:r>
            <a:endPar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Dr. A.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Venkata</a:t>
            </a: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Rao</a:t>
            </a:r>
            <a:r>
              <a:rPr kumimoji="0" lang="en-IN"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NASA, USA.</a:t>
            </a:r>
            <a:endPar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Dr. G.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Sundara</a:t>
            </a: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Rama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Sarma</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D L R Institute of Theoretical Fluid Mechanics, </a:t>
            </a:r>
            <a:r>
              <a:rPr kumimoji="0" lang="en-US" altLang="en-US" sz="2000" b="0"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Gottingen</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Germany.</a:t>
            </a:r>
            <a:endPar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Dr. V.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Shyamala</a:t>
            </a: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Devi, </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AT &amp;  T Laboratories, USA. </a:t>
            </a:r>
            <a:endPar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Dr. V.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Adimurthy</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Distinguished Scientist and Deputy Director Vikram Sarabhai Space  Center</a:t>
            </a:r>
            <a:r>
              <a:rPr kumimoji="0" lang="en-IN"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a:t>
            </a:r>
            <a:r>
              <a:rPr lang="en-US"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T</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h</a:t>
            </a:r>
            <a:r>
              <a:rPr lang="en-US" altLang="en-US" sz="2000" noProof="0" dirty="0" err="1">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iruvanthapuram</a:t>
            </a:r>
            <a:r>
              <a:rPr lang="en-US"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a:t>
            </a:r>
            <a:endPar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Dr. P. V.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Subba</a:t>
            </a: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Rao</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Head, Applied Mathematics Division, </a:t>
            </a:r>
            <a:r>
              <a:rPr kumimoji="0" lang="en-US" altLang="en-US" sz="2000" b="0"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Vikram</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Sarabhai Space Center</a:t>
            </a:r>
            <a:r>
              <a:rPr kumimoji="0" lang="en-IN"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Dr. N.V.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Vighnesam</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ISRO Satellite Centre, Bangalore.</a:t>
            </a:r>
            <a:r>
              <a:rPr kumimoji="0" lang="en-IN"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IN" altLang="en-US" sz="2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He</a:t>
            </a:r>
            <a:r>
              <a:rPr lang="en-IN" altLang="en-US" sz="2000" b="1" dirty="0">
                <a:latin typeface="Verdana" panose="020B0604030504040204" pitchFamily="34" charset="0"/>
                <a:cs typeface="Verdana" panose="020B0604030504040204" pitchFamily="34" charset="0"/>
                <a:sym typeface="+mn-ea"/>
              </a:rPr>
              <a:t> was the part of the </a:t>
            </a:r>
            <a:r>
              <a:rPr lang="en-IN" altLang="en-US" sz="2000" b="1" dirty="0" err="1">
                <a:latin typeface="Verdana" panose="020B0604030504040204" pitchFamily="34" charset="0"/>
                <a:cs typeface="Verdana" panose="020B0604030504040204" pitchFamily="34" charset="0"/>
                <a:sym typeface="+mn-ea"/>
              </a:rPr>
              <a:t>Chandrayaan</a:t>
            </a:r>
            <a:r>
              <a:rPr lang="en-IN" altLang="en-US" sz="2000" b="1" dirty="0">
                <a:latin typeface="Verdana" panose="020B0604030504040204" pitchFamily="34" charset="0"/>
                <a:cs typeface="Verdana" panose="020B0604030504040204" pitchFamily="34" charset="0"/>
                <a:sym typeface="+mn-ea"/>
              </a:rPr>
              <a:t>-I in trajectory estimation S/W which is being used presently in Mission </a:t>
            </a:r>
            <a:r>
              <a:rPr lang="en-IN" altLang="en-US" sz="2000" b="1" dirty="0" err="1">
                <a:latin typeface="Verdana" panose="020B0604030504040204" pitchFamily="34" charset="0"/>
                <a:cs typeface="Verdana" panose="020B0604030504040204" pitchFamily="34" charset="0"/>
                <a:sym typeface="+mn-ea"/>
              </a:rPr>
              <a:t>Chandrayaan</a:t>
            </a:r>
            <a:r>
              <a:rPr lang="en-IN" altLang="en-US" sz="2000" b="1" dirty="0">
                <a:latin typeface="Verdana" panose="020B0604030504040204" pitchFamily="34" charset="0"/>
                <a:cs typeface="Verdana" panose="020B0604030504040204" pitchFamily="34" charset="0"/>
                <a:sym typeface="+mn-ea"/>
              </a:rPr>
              <a:t> -3 also.</a:t>
            </a:r>
            <a:endPar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Dr. S. </a:t>
            </a:r>
            <a:r>
              <a:rPr kumimoji="0" lang="en-US" altLang="en-US" sz="2000" b="0"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Kishore</a:t>
            </a:r>
            <a:r>
              <a:rPr kumimoji="0" lang="en-US" alt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Kumar</a:t>
            </a:r>
            <a:r>
              <a:rPr kumimoji="0" lang="en-US" altLang="en-US" sz="20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Group Director, DRDO, Bangalore.</a:t>
            </a:r>
            <a:r>
              <a:rPr kumimoji="0" lang="en-US" altLang="en-US" sz="18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altLang="en-US" sz="18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09220" marR="0" lvl="0" algn="just" defTabSz="914400" rtl="0" eaLnBrk="1" fontAlgn="base" latinLnBrk="0" hangingPunct="1">
              <a:lnSpc>
                <a:spcPts val="1600"/>
              </a:lnSpc>
              <a:spcBef>
                <a:spcPts val="400"/>
              </a:spcBef>
              <a:spcAft>
                <a:spcPct val="0"/>
              </a:spcAft>
              <a:buClr>
                <a:srgbClr val="002060"/>
              </a:buClr>
              <a:buSzPct val="100000"/>
              <a:defRPr/>
            </a:pPr>
            <a:endParaRPr kumimoji="0" lang="en-US" altLang="en-US" sz="18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65125" marR="0" lvl="0" indent="-255905" algn="l" defTabSz="914400" rtl="0" eaLnBrk="1" fontAlgn="base" latinLnBrk="0" hangingPunct="1">
              <a:lnSpc>
                <a:spcPts val="1100"/>
              </a:lnSpc>
              <a:spcBef>
                <a:spcPts val="400"/>
              </a:spcBef>
              <a:spcAft>
                <a:spcPct val="0"/>
              </a:spcAft>
              <a:buClr>
                <a:schemeClr val="accent1"/>
              </a:buClr>
              <a:buSzPct val="68000"/>
              <a:buFont typeface="Wingdings 3" panose="05040102010807070707" charset="2"/>
              <a:buChar char=""/>
              <a:defRPr/>
            </a:pPr>
            <a:endParaRPr kumimoji="0" lang="en-US" altLang="en-US" sz="1800" b="0" i="0" u="none" strike="noStrike" kern="1200" cap="none" spc="0" normalizeH="0" baseline="0" noProof="0" dirty="0">
              <a:ln>
                <a:noFill/>
              </a:ln>
              <a:solidFill>
                <a:schemeClr val="tx1"/>
              </a:solidFill>
              <a:effectLst/>
              <a:uLnTx/>
              <a:uFillTx/>
              <a:latin typeface="+mn-lt"/>
              <a:ea typeface="+mn-ea"/>
              <a:cs typeface="+mn-cs"/>
            </a:endParaRPr>
          </a:p>
          <a:p>
            <a:pPr marL="365125" marR="0" lvl="0" indent="-255905" algn="l" defTabSz="914400" rtl="0" eaLnBrk="1" fontAlgn="base" latinLnBrk="0" hangingPunct="1">
              <a:lnSpc>
                <a:spcPct val="100000"/>
              </a:lnSpc>
              <a:spcBef>
                <a:spcPts val="400"/>
              </a:spcBef>
              <a:spcAft>
                <a:spcPct val="0"/>
              </a:spcAft>
              <a:buClr>
                <a:schemeClr val="accent1"/>
              </a:buClr>
              <a:buSzPct val="68000"/>
              <a:buFont typeface="Wingdings 3" panose="05040102010807070707" charset="2"/>
              <a:buChar char=""/>
              <a:defRPr/>
            </a:pP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a:p>
            <a:pPr marL="365125" marR="0" lvl="0" indent="-255905" algn="l" defTabSz="914400" rtl="0" eaLnBrk="1" fontAlgn="base" latinLnBrk="0" hangingPunct="1">
              <a:lnSpc>
                <a:spcPct val="100000"/>
              </a:lnSpc>
              <a:spcBef>
                <a:spcPts val="400"/>
              </a:spcBef>
              <a:spcAft>
                <a:spcPct val="0"/>
              </a:spcAft>
              <a:buClr>
                <a:schemeClr val="accent1"/>
              </a:buClr>
              <a:buSzPct val="68000"/>
              <a:buFont typeface="Wingdings 3" panose="05040102010807070707" charset="2"/>
              <a:buChar char=""/>
              <a:defRPr/>
            </a:pP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a:p>
            <a:pPr marL="365125" marR="0" lvl="0" indent="-255905" algn="l" defTabSz="914400" rtl="0" eaLnBrk="1" fontAlgn="base" latinLnBrk="0" hangingPunct="1">
              <a:lnSpc>
                <a:spcPct val="100000"/>
              </a:lnSpc>
              <a:spcBef>
                <a:spcPts val="400"/>
              </a:spcBef>
              <a:spcAft>
                <a:spcPct val="0"/>
              </a:spcAft>
              <a:buClr>
                <a:schemeClr val="accent1"/>
              </a:buClr>
              <a:buSzPct val="68000"/>
              <a:buFont typeface="Wingdings 3" panose="05040102010807070707" charset="2"/>
              <a:buChar char=""/>
              <a:defRPr/>
            </a:pP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732135" y="274955"/>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920" y="110808"/>
            <a:ext cx="10972800" cy="1143000"/>
          </a:xfrm>
        </p:spPr>
        <p:txBody>
          <a:bodyPr/>
          <a:lstStyle/>
          <a:p>
            <a:r>
              <a:rPr lang="en-IN" sz="2800" b="1" dirty="0">
                <a:solidFill>
                  <a:srgbClr val="FF0000"/>
                </a:solidFill>
                <a:sym typeface="+mn-ea"/>
              </a:rPr>
              <a:t>Prominent Alumni</a:t>
            </a:r>
            <a:r>
              <a:rPr lang="en-IN" altLang="en-US" sz="2800">
                <a:solidFill>
                  <a:srgbClr val="FF0000"/>
                </a:solidFill>
              </a:rPr>
              <a:t> </a:t>
            </a:r>
            <a:endParaRPr lang="en-IN" altLang="en-US" sz="2800">
              <a:solidFill>
                <a:srgbClr val="FF0000"/>
              </a:solidFill>
            </a:endParaRPr>
          </a:p>
        </p:txBody>
      </p:sp>
      <p:sp>
        <p:nvSpPr>
          <p:cNvPr id="3" name="Content Placeholder 2"/>
          <p:cNvSpPr>
            <a:spLocks noGrp="1"/>
          </p:cNvSpPr>
          <p:nvPr>
            <p:ph idx="1"/>
          </p:nvPr>
        </p:nvSpPr>
        <p:spPr/>
        <p:txBody>
          <a:bodyPr/>
          <a:lstStyle/>
          <a:p>
            <a:pPr marL="0" indent="0">
              <a:buNone/>
            </a:pPr>
            <a:r>
              <a:rPr lang="en-IN" altLang="en-US"/>
              <a:t>  </a:t>
            </a:r>
            <a:endParaRPr lang="en-IN" altLang="en-US"/>
          </a:p>
        </p:txBody>
      </p:sp>
      <p:sp>
        <p:nvSpPr>
          <p:cNvPr id="4" name="Text Box 3"/>
          <p:cNvSpPr txBox="1"/>
          <p:nvPr/>
        </p:nvSpPr>
        <p:spPr>
          <a:xfrm>
            <a:off x="452120" y="1130300"/>
            <a:ext cx="10757535" cy="4907280"/>
          </a:xfrm>
          <a:prstGeom prst="rect">
            <a:avLst/>
          </a:prstGeom>
          <a:noFill/>
        </p:spPr>
        <p:txBody>
          <a:bodyPr wrap="square" rtlCol="0" anchor="t">
            <a:noAutofit/>
          </a:bodyPr>
          <a:lstStyle/>
          <a:p>
            <a:pPr marL="109220" marR="0" lvl="0" indent="0" algn="l" defTabSz="914400" rtl="0" eaLnBrk="1" fontAlgn="base" latinLnBrk="0" hangingPunct="1">
              <a:lnSpc>
                <a:spcPct val="90000"/>
              </a:lnSpc>
              <a:spcBef>
                <a:spcPts val="400"/>
              </a:spcBef>
              <a:spcAft>
                <a:spcPct val="0"/>
              </a:spcAft>
              <a:buClr>
                <a:schemeClr val="accent1"/>
              </a:buClr>
              <a:buSzPct val="68000"/>
              <a:buFont typeface="Wingdings 3" panose="05040102010807070707" charset="2"/>
              <a:buNone/>
              <a:defRPr/>
            </a:pPr>
            <a:r>
              <a:rPr lang="en-IN" altLang="en-US" sz="2000" b="1"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B) Teaching Positions</a:t>
            </a:r>
            <a:endParaRPr lang="en-IN" altLang="en-US" sz="2000" b="1"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109220" marR="0" lvl="0" indent="0" algn="l" defTabSz="914400" rtl="0" eaLnBrk="1" fontAlgn="base" latinLnBrk="0" hangingPunct="1">
              <a:lnSpc>
                <a:spcPct val="90000"/>
              </a:lnSpc>
              <a:spcBef>
                <a:spcPts val="400"/>
              </a:spcBef>
              <a:spcAft>
                <a:spcPct val="0"/>
              </a:spcAft>
              <a:buClr>
                <a:schemeClr val="accent1"/>
              </a:buClr>
              <a:buSzPct val="68000"/>
              <a:buFont typeface="Wingdings 3" panose="05040102010807070707" charset="2"/>
              <a:buNone/>
              <a:defRPr/>
            </a:pPr>
            <a:endParaRPr lang="en-IN" altLang="en-US" sz="2000" b="1"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Raghava Rao</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IIT, Madras.</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A. D. Rao</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Atmospheric Science, IIT, New Delhi.</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V. Ch. Venkaiah</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Professor, University of Hyderabad.</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G. B. Sitaram</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Life Sciences R &amp; D, Tata Consultancy Services Ltd, Hyderabad.</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V. C. Chenchuraju</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University of Botswana.</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Y. V. S. S. Raju</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IIT, Madras.</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M. A. S. Srinivas</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JNTU, Hyderabad.</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G. V. S. R Deekishtulu</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JNTU, Kakinada.</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T. Ragava</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IIT, </a:t>
            </a:r>
            <a:r>
              <a:rPr lang="en-IN" altLang="en-US" sz="200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Bhubaneswar</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indent="-34290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K.N. Murty</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 Visiting Professor, Florida Institute of Technology.</a:t>
            </a: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365125" marR="0" lvl="0" indent="-255905" algn="just" defTabSz="914400" rtl="0" eaLnBrk="1" fontAlgn="base" latinLnBrk="0" hangingPunct="1">
              <a:spcBef>
                <a:spcPts val="400"/>
              </a:spcBef>
              <a:spcAft>
                <a:spcPct val="0"/>
              </a:spcAft>
              <a:buClr>
                <a:srgbClr val="002060"/>
              </a:buClr>
              <a:buSzPct val="100000"/>
              <a:buFont typeface="Wingdings 3" panose="05040102010807070707" charset="2"/>
              <a:buChar char=""/>
              <a:defRPr/>
            </a:pPr>
            <a:endPar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p:txBody>
      </p:sp>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531107" y="229348"/>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090"/>
            <a:ext cx="12192000" cy="1143000"/>
          </a:xfrm>
        </p:spPr>
        <p:txBody>
          <a:bodyPr/>
          <a:lstStyle/>
          <a:p>
            <a:r>
              <a:rPr lang="en-IN" sz="2800" b="1" dirty="0">
                <a:solidFill>
                  <a:srgbClr val="FF0000"/>
                </a:solidFill>
                <a:sym typeface="+mn-ea"/>
              </a:rPr>
              <a:t>Prominent Alumni</a:t>
            </a:r>
            <a:r>
              <a:rPr lang="en-IN" altLang="en-US" sz="2800">
                <a:solidFill>
                  <a:srgbClr val="FF0000"/>
                </a:solidFill>
                <a:sym typeface="+mn-ea"/>
              </a:rPr>
              <a:t> </a:t>
            </a:r>
            <a:endParaRPr lang="en-US" sz="2800"/>
          </a:p>
        </p:txBody>
      </p:sp>
      <p:sp>
        <p:nvSpPr>
          <p:cNvPr id="3" name="Content Placeholder 2"/>
          <p:cNvSpPr>
            <a:spLocks noGrp="1"/>
          </p:cNvSpPr>
          <p:nvPr>
            <p:ph idx="1"/>
          </p:nvPr>
        </p:nvSpPr>
        <p:spPr>
          <a:xfrm>
            <a:off x="609600" y="1572895"/>
            <a:ext cx="10972800" cy="4525963"/>
          </a:xfrm>
        </p:spPr>
        <p:txBody>
          <a:bodyPr/>
          <a:lstStyle/>
          <a:p>
            <a:pPr marL="109220" marR="0" lvl="0" indent="0" algn="l" defTabSz="914400" rtl="0" eaLnBrk="1" fontAlgn="base" latinLnBrk="0" hangingPunct="1">
              <a:lnSpc>
                <a:spcPct val="90000"/>
              </a:lnSpc>
              <a:spcBef>
                <a:spcPts val="400"/>
              </a:spcBef>
              <a:spcAft>
                <a:spcPct val="0"/>
              </a:spcAft>
              <a:buClr>
                <a:schemeClr val="accent1"/>
              </a:buClr>
              <a:buSzPct val="68000"/>
              <a:buFont typeface="Wingdings 3" panose="05040102010807070707" charset="2"/>
              <a:buNone/>
              <a:defRPr/>
            </a:pPr>
            <a:r>
              <a:rPr lang="en-IN" altLang="en-US" sz="2000" dirty="0"/>
              <a:t> </a:t>
            </a:r>
            <a:r>
              <a:rPr lang="en-IN" altLang="en-US" sz="2000" b="1"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C) In Civil and Other Services</a:t>
            </a:r>
            <a:endParaRPr lang="en-IN" altLang="en-US" sz="2000" b="1"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algn="l" defTabSz="914400" rtl="0" eaLnBrk="1" fontAlgn="base" latinLnBrk="0" hangingPunct="1">
              <a:lnSpc>
                <a:spcPct val="90000"/>
              </a:lnSpc>
              <a:spcBef>
                <a:spcPts val="400"/>
              </a:spcBef>
              <a:spcAft>
                <a:spcPct val="0"/>
              </a:spcAft>
              <a:buClr>
                <a:schemeClr val="accent1"/>
              </a:buClr>
              <a:buSzPct val="68000"/>
              <a:buFont typeface="Wingdings" panose="05000000000000000000" charset="0"/>
              <a:buChar char="v"/>
              <a:defRPr/>
            </a:pPr>
            <a:endParaRPr lang="en-IN" altLang="en-US" sz="2000" b="1"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Dr. V Vani Prasad</a:t>
            </a:r>
            <a:r>
              <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rPr>
              <a:t>, I.R.S., </a:t>
            </a:r>
            <a:r>
              <a:rPr lang="en-IN" altLang="en-US" sz="2000" noProof="0" dirty="0" smtClean="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rPr>
              <a:t>Govt. </a:t>
            </a:r>
            <a:r>
              <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rPr>
              <a:t>of India.</a:t>
            </a:r>
            <a:endPar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Sri T. Venka Reddy</a:t>
            </a:r>
            <a:r>
              <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rPr>
              <a:t>, I.A.S., </a:t>
            </a:r>
            <a:r>
              <a:rPr lang="en-IN" altLang="en-US" sz="200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Govt. </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of India.</a:t>
            </a:r>
            <a:endPar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Sri K. V. Ramana Murthy</a:t>
            </a:r>
            <a:r>
              <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rPr>
              <a:t>, I.R.S., </a:t>
            </a:r>
            <a:r>
              <a:rPr lang="en-IN" altLang="en-US" sz="200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Govt. </a:t>
            </a:r>
            <a:r>
              <a:rPr lang="en-IN" altLang="en-US" sz="2000" noProof="0" dirty="0">
                <a:ln>
                  <a:noFill/>
                </a:ln>
                <a:effectLst/>
                <a:uLnTx/>
                <a:uFillTx/>
                <a:latin typeface="Verdana" panose="020B0604030504040204" pitchFamily="34" charset="0"/>
                <a:ea typeface="Verdana" panose="020B0604030504040204" pitchFamily="34" charset="0"/>
                <a:cs typeface="Verdana" panose="020B0604030504040204" pitchFamily="34" charset="0"/>
                <a:sym typeface="+mn-ea"/>
              </a:rPr>
              <a:t>of India.</a:t>
            </a:r>
            <a:endPar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Sri A. Veeraju</a:t>
            </a:r>
            <a:r>
              <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rPr>
              <a:t>, AGM, Syndicate Bank.</a:t>
            </a:r>
            <a:endPar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endParaRPr>
          </a:p>
          <a:p>
            <a:pPr marL="452120" marR="0" lvl="0" algn="just" defTabSz="914400" rtl="0" eaLnBrk="1" fontAlgn="base" latinLnBrk="0" hangingPunct="1">
              <a:spcBef>
                <a:spcPts val="400"/>
              </a:spcBef>
              <a:spcAft>
                <a:spcPct val="0"/>
              </a:spcAft>
              <a:buClr>
                <a:srgbClr val="002060"/>
              </a:buClr>
              <a:buSzPct val="100000"/>
              <a:buFont typeface="Wingdings" panose="05000000000000000000" charset="0"/>
              <a:buChar char="v"/>
              <a:defRPr/>
            </a:pPr>
            <a:r>
              <a:rPr lang="en-IN" altLang="en-US" sz="200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mn-ea"/>
              </a:rPr>
              <a:t>Sri A. Seetharamayya</a:t>
            </a:r>
            <a:r>
              <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rPr>
              <a:t>, Captain, Indian </a:t>
            </a:r>
            <a:r>
              <a:rPr lang="en-IN" altLang="en-US" sz="2000" noProof="0" dirty="0" smtClean="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rPr>
              <a:t>Navy.</a:t>
            </a:r>
            <a:endParaRPr lang="en-IN" altLang="en-US" sz="200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sym typeface="+mn-ea"/>
            </a:endParaRPr>
          </a:p>
        </p:txBody>
      </p:sp>
      <p:pic>
        <p:nvPicPr>
          <p:cNvPr id="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20165" y="203591"/>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645"/>
            <a:ext cx="12192000" cy="1143000"/>
          </a:xfrm>
        </p:spPr>
        <p:txBody>
          <a:bodyPr/>
          <a:lstStyle/>
          <a:p>
            <a:r>
              <a:rPr lang="en-IN" altLang="en-US" sz="2800" b="1">
                <a:solidFill>
                  <a:srgbClr val="FF0000"/>
                </a:solidFill>
              </a:rPr>
              <a:t>Recent Awards</a:t>
            </a:r>
            <a:r>
              <a:rPr lang="en-IN" altLang="en-US" sz="2800" b="1"/>
              <a:t> </a:t>
            </a:r>
            <a:endParaRPr lang="en-IN" altLang="en-US" sz="2800" b="1"/>
          </a:p>
        </p:txBody>
      </p:sp>
      <p:sp>
        <p:nvSpPr>
          <p:cNvPr id="3" name="Content Placeholder 2"/>
          <p:cNvSpPr>
            <a:spLocks noGrp="1"/>
          </p:cNvSpPr>
          <p:nvPr>
            <p:ph idx="1"/>
          </p:nvPr>
        </p:nvSpPr>
        <p:spPr>
          <a:xfrm>
            <a:off x="609600" y="949960"/>
            <a:ext cx="10828020" cy="5170170"/>
          </a:xfrm>
        </p:spPr>
        <p:txBody>
          <a:bodyPr/>
          <a:lstStyle/>
          <a:p>
            <a:pPr marL="0" indent="0">
              <a:buNone/>
            </a:pPr>
            <a:r>
              <a:rPr lang="en-IN" altLang="en-US" sz="1800" dirty="0"/>
              <a:t> The following students received awards in recent convocation </a:t>
            </a:r>
            <a:endParaRPr lang="en-IN" altLang="en-US" sz="1800" dirty="0"/>
          </a:p>
          <a:p>
            <a:pPr marL="0" indent="0">
              <a:buNone/>
            </a:pPr>
            <a:r>
              <a:rPr lang="en-IN" altLang="en-US" sz="1800" dirty="0"/>
              <a:t>1.Kandregula Niharika (2018)</a:t>
            </a:r>
            <a:endParaRPr lang="en-IN" altLang="en-US" sz="1800" dirty="0"/>
          </a:p>
          <a:p>
            <a:pPr marL="0" indent="0">
              <a:buNone/>
            </a:pPr>
            <a:r>
              <a:rPr lang="en-IN" altLang="en-US" sz="1800" dirty="0"/>
              <a:t>2.Butu </a:t>
            </a:r>
            <a:r>
              <a:rPr lang="en-IN" altLang="en-US" sz="1800" dirty="0" err="1"/>
              <a:t>Sravani</a:t>
            </a:r>
            <a:r>
              <a:rPr lang="en-IN" altLang="en-US" sz="1800" dirty="0"/>
              <a:t> (2020)</a:t>
            </a:r>
            <a:endParaRPr lang="en-IN" altLang="en-US" sz="1800" dirty="0"/>
          </a:p>
          <a:p>
            <a:pPr marL="0" indent="0">
              <a:buNone/>
            </a:pPr>
            <a:endParaRPr lang="en-IN" altLang="en-US" sz="1800" dirty="0"/>
          </a:p>
          <a:p>
            <a:pPr marL="0" indent="0">
              <a:buNone/>
            </a:pPr>
            <a:r>
              <a:rPr lang="en-IN" altLang="en-US" sz="1800" dirty="0"/>
              <a:t>University awards in the name of the department</a:t>
            </a:r>
            <a:r>
              <a:rPr lang="en-IN" altLang="en-US" sz="1800" b="1" dirty="0"/>
              <a:t>:</a:t>
            </a:r>
            <a:endParaRPr lang="en-IN" altLang="en-US" sz="1800" dirty="0"/>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Wingdings" panose="05000000000000000000" charset="0"/>
              <a:buChar char="v"/>
              <a:defRPr/>
            </a:pPr>
            <a:r>
              <a:rPr lang="en-US" sz="1800" b="1" noProof="0" dirty="0">
                <a:ln>
                  <a:noFill/>
                </a:ln>
                <a:solidFill>
                  <a:srgbClr val="FF0000"/>
                </a:solidFill>
                <a:effectLst/>
                <a:uLnTx/>
                <a:uFillTx/>
                <a:latin typeface="+mj-lt"/>
                <a:cs typeface="Aharoni" pitchFamily="2" charset="-79"/>
                <a:sym typeface="+mn-ea"/>
              </a:rPr>
              <a:t>Prof. T. </a:t>
            </a:r>
            <a:r>
              <a:rPr lang="en-US" sz="1800" b="1" noProof="0" dirty="0" err="1">
                <a:ln>
                  <a:noFill/>
                </a:ln>
                <a:solidFill>
                  <a:srgbClr val="FF0000"/>
                </a:solidFill>
                <a:effectLst/>
                <a:uLnTx/>
                <a:uFillTx/>
                <a:latin typeface="+mj-lt"/>
                <a:cs typeface="Aharoni" pitchFamily="2" charset="-79"/>
                <a:sym typeface="+mn-ea"/>
              </a:rPr>
              <a:t>Venkatarayadu</a:t>
            </a:r>
            <a:r>
              <a:rPr lang="en-US" sz="1800" b="1" noProof="0" dirty="0">
                <a:ln>
                  <a:noFill/>
                </a:ln>
                <a:solidFill>
                  <a:srgbClr val="FF0000"/>
                </a:solidFill>
                <a:effectLst/>
                <a:uLnTx/>
                <a:uFillTx/>
                <a:latin typeface="+mj-lt"/>
                <a:cs typeface="Aharoni" pitchFamily="2" charset="-79"/>
                <a:sym typeface="+mn-ea"/>
              </a:rPr>
              <a:t> </a:t>
            </a:r>
            <a:r>
              <a:rPr lang="en-US" sz="1800" b="1" noProof="0" dirty="0" err="1">
                <a:ln>
                  <a:noFill/>
                </a:ln>
                <a:solidFill>
                  <a:srgbClr val="FF0000"/>
                </a:solidFill>
                <a:effectLst/>
                <a:uLnTx/>
                <a:uFillTx/>
                <a:latin typeface="+mj-lt"/>
                <a:cs typeface="Aharoni" pitchFamily="2" charset="-79"/>
                <a:sym typeface="+mn-ea"/>
              </a:rPr>
              <a:t>Shastiab</a:t>
            </a:r>
            <a:r>
              <a:rPr lang="en-IN" altLang="en-US" sz="1800" b="1" noProof="0" dirty="0" err="1">
                <a:ln>
                  <a:noFill/>
                </a:ln>
                <a:solidFill>
                  <a:srgbClr val="FF0000"/>
                </a:solidFill>
                <a:effectLst/>
                <a:uLnTx/>
                <a:uFillTx/>
                <a:latin typeface="+mj-lt"/>
                <a:cs typeface="Aharoni" pitchFamily="2" charset="-79"/>
                <a:sym typeface="+mn-ea"/>
              </a:rPr>
              <a:t>d</a:t>
            </a:r>
            <a:r>
              <a:rPr lang="en-US" sz="1800" b="1" noProof="0" dirty="0" err="1">
                <a:ln>
                  <a:noFill/>
                </a:ln>
                <a:solidFill>
                  <a:srgbClr val="FF0000"/>
                </a:solidFill>
                <a:effectLst/>
                <a:uLnTx/>
                <a:uFillTx/>
                <a:latin typeface="+mj-lt"/>
                <a:cs typeface="Aharoni" pitchFamily="2" charset="-79"/>
                <a:sym typeface="+mn-ea"/>
              </a:rPr>
              <a:t>ipoo</a:t>
            </a:r>
            <a:r>
              <a:rPr lang="en-IN" altLang="en-US" sz="1800" b="1" noProof="0" dirty="0" err="1">
                <a:ln>
                  <a:noFill/>
                </a:ln>
                <a:solidFill>
                  <a:srgbClr val="FF0000"/>
                </a:solidFill>
                <a:effectLst/>
                <a:uLnTx/>
                <a:uFillTx/>
                <a:latin typeface="+mj-lt"/>
                <a:cs typeface="Aharoni" pitchFamily="2" charset="-79"/>
                <a:sym typeface="+mn-ea"/>
              </a:rPr>
              <a:t>r</a:t>
            </a:r>
            <a:r>
              <a:rPr lang="en-US" sz="1800" b="1" noProof="0" dirty="0" err="1">
                <a:ln>
                  <a:noFill/>
                </a:ln>
                <a:solidFill>
                  <a:srgbClr val="FF0000"/>
                </a:solidFill>
                <a:effectLst/>
                <a:uLnTx/>
                <a:uFillTx/>
                <a:latin typeface="+mj-lt"/>
                <a:cs typeface="Aharoni" pitchFamily="2" charset="-79"/>
                <a:sym typeface="+mn-ea"/>
              </a:rPr>
              <a:t>ti</a:t>
            </a:r>
            <a:r>
              <a:rPr lang="en-US" sz="1800" b="1" noProof="0" dirty="0">
                <a:ln>
                  <a:noFill/>
                </a:ln>
                <a:solidFill>
                  <a:srgbClr val="FF0000"/>
                </a:solidFill>
                <a:effectLst/>
                <a:uLnTx/>
                <a:uFillTx/>
                <a:latin typeface="+mj-lt"/>
                <a:cs typeface="Aharoni" pitchFamily="2" charset="-79"/>
                <a:sym typeface="+mn-ea"/>
              </a:rPr>
              <a:t> Medal</a:t>
            </a:r>
            <a:endParaRPr kumimoji="0" lang="en-US" sz="1800" b="1" i="0" u="none" strike="noStrike" kern="1200" cap="none" spc="0" normalizeH="0" baseline="0" noProof="0" dirty="0">
              <a:ln>
                <a:noFill/>
              </a:ln>
              <a:solidFill>
                <a:srgbClr val="FF0000"/>
              </a:solidFill>
              <a:effectLst/>
              <a:uLnTx/>
              <a:uFillTx/>
              <a:latin typeface="+mj-lt"/>
              <a:ea typeface="+mn-ea"/>
              <a:cs typeface="Aharoni" pitchFamily="2" charset="-79"/>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Wingdings" panose="05000000000000000000" charset="0"/>
              <a:buChar char="v"/>
              <a:defRPr/>
            </a:pPr>
            <a:r>
              <a:rPr lang="en-US" sz="1800" b="1" noProof="0" dirty="0">
                <a:ln>
                  <a:noFill/>
                </a:ln>
                <a:solidFill>
                  <a:srgbClr val="FF0000"/>
                </a:solidFill>
                <a:effectLst/>
                <a:uLnTx/>
                <a:uFillTx/>
                <a:latin typeface="+mj-lt"/>
                <a:cs typeface="Aharoni" pitchFamily="2" charset="-79"/>
                <a:sym typeface="+mn-ea"/>
              </a:rPr>
              <a:t>Applied Mathematics Prize</a:t>
            </a:r>
            <a:endParaRPr lang="en-US" sz="1800" b="1" noProof="0" dirty="0">
              <a:ln>
                <a:noFill/>
              </a:ln>
              <a:solidFill>
                <a:srgbClr val="FF0000"/>
              </a:solidFill>
              <a:effectLst/>
              <a:uLnTx/>
              <a:uFillTx/>
              <a:latin typeface="+mj-lt"/>
              <a:cs typeface="Aharoni" pitchFamily="2" charset="-79"/>
              <a:sym typeface="+mn-ea"/>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Wingdings" panose="05000000000000000000" charset="0"/>
              <a:buChar char="v"/>
              <a:defRPr/>
            </a:pPr>
            <a:r>
              <a:rPr lang="en-IN" altLang="en-US" sz="1800" b="1" noProof="0" dirty="0">
                <a:ln>
                  <a:noFill/>
                </a:ln>
                <a:solidFill>
                  <a:srgbClr val="FF0000"/>
                </a:solidFill>
                <a:effectLst/>
                <a:uLnTx/>
                <a:uFillTx/>
                <a:latin typeface="+mj-lt"/>
                <a:cs typeface="Aharoni" pitchFamily="2" charset="-79"/>
                <a:sym typeface="+mn-ea"/>
              </a:rPr>
              <a:t>Sri Iyyasomayajula Kameswara Rao Prize</a:t>
            </a:r>
            <a:endParaRPr kumimoji="0" lang="en-US" sz="1800" b="1" i="0" u="none" strike="noStrike" kern="1200" cap="none" spc="0" normalizeH="0" baseline="0" noProof="0" dirty="0">
              <a:ln>
                <a:noFill/>
              </a:ln>
              <a:solidFill>
                <a:srgbClr val="FF0000"/>
              </a:solidFill>
              <a:effectLst/>
              <a:uLnTx/>
              <a:uFillTx/>
              <a:latin typeface="+mj-lt"/>
              <a:ea typeface="+mn-ea"/>
              <a:cs typeface="Aharoni" pitchFamily="2" charset="-79"/>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Wingdings" panose="05000000000000000000" charset="0"/>
              <a:buChar char="v"/>
              <a:defRPr/>
            </a:pPr>
            <a:r>
              <a:rPr lang="en-US" sz="1800" b="1" noProof="0" dirty="0" err="1">
                <a:ln>
                  <a:noFill/>
                </a:ln>
                <a:solidFill>
                  <a:srgbClr val="FF0000"/>
                </a:solidFill>
                <a:effectLst/>
                <a:uLnTx/>
                <a:uFillTx/>
                <a:latin typeface="+mj-lt"/>
                <a:cs typeface="Aharoni" pitchFamily="2" charset="-79"/>
                <a:sym typeface="+mn-ea"/>
              </a:rPr>
              <a:t>Tengirala</a:t>
            </a:r>
            <a:r>
              <a:rPr lang="en-US" sz="1800" b="1" noProof="0" dirty="0">
                <a:ln>
                  <a:noFill/>
                </a:ln>
                <a:solidFill>
                  <a:srgbClr val="FF0000"/>
                </a:solidFill>
                <a:effectLst/>
                <a:uLnTx/>
                <a:uFillTx/>
                <a:latin typeface="+mj-lt"/>
                <a:cs typeface="Aharoni" pitchFamily="2" charset="-79"/>
                <a:sym typeface="+mn-ea"/>
              </a:rPr>
              <a:t> </a:t>
            </a:r>
            <a:r>
              <a:rPr lang="en-US" sz="1800" b="1" noProof="0" dirty="0" err="1">
                <a:ln>
                  <a:noFill/>
                </a:ln>
                <a:solidFill>
                  <a:srgbClr val="FF0000"/>
                </a:solidFill>
                <a:effectLst/>
                <a:uLnTx/>
                <a:uFillTx/>
                <a:latin typeface="+mj-lt"/>
                <a:cs typeface="Aharoni" pitchFamily="2" charset="-79"/>
                <a:sym typeface="+mn-ea"/>
              </a:rPr>
              <a:t>Venkata</a:t>
            </a:r>
            <a:r>
              <a:rPr lang="en-US" sz="1800" b="1" noProof="0" dirty="0">
                <a:ln>
                  <a:noFill/>
                </a:ln>
                <a:solidFill>
                  <a:srgbClr val="FF0000"/>
                </a:solidFill>
                <a:effectLst/>
                <a:uLnTx/>
                <a:uFillTx/>
                <a:latin typeface="+mj-lt"/>
                <a:cs typeface="Aharoni" pitchFamily="2" charset="-79"/>
                <a:sym typeface="+mn-ea"/>
              </a:rPr>
              <a:t> Rama </a:t>
            </a:r>
            <a:r>
              <a:rPr lang="en-US" sz="1800" b="1" noProof="0" dirty="0" err="1">
                <a:ln>
                  <a:noFill/>
                </a:ln>
                <a:solidFill>
                  <a:srgbClr val="FF0000"/>
                </a:solidFill>
                <a:effectLst/>
                <a:uLnTx/>
                <a:uFillTx/>
                <a:latin typeface="+mj-lt"/>
                <a:cs typeface="Aharoni" pitchFamily="2" charset="-79"/>
                <a:sym typeface="+mn-ea"/>
              </a:rPr>
              <a:t>Somayaji</a:t>
            </a:r>
            <a:r>
              <a:rPr lang="en-US" sz="1800" b="1" noProof="0" dirty="0">
                <a:ln>
                  <a:noFill/>
                </a:ln>
                <a:solidFill>
                  <a:srgbClr val="FF0000"/>
                </a:solidFill>
                <a:effectLst/>
                <a:uLnTx/>
                <a:uFillTx/>
                <a:latin typeface="+mj-lt"/>
                <a:cs typeface="Aharoni" pitchFamily="2" charset="-79"/>
                <a:sym typeface="+mn-ea"/>
              </a:rPr>
              <a:t> and Mrs. </a:t>
            </a:r>
            <a:r>
              <a:rPr lang="en-US" sz="1800" b="1" noProof="0" dirty="0" err="1">
                <a:ln>
                  <a:noFill/>
                </a:ln>
                <a:solidFill>
                  <a:srgbClr val="FF0000"/>
                </a:solidFill>
                <a:effectLst/>
                <a:uLnTx/>
                <a:uFillTx/>
                <a:latin typeface="+mj-lt"/>
                <a:cs typeface="Aharoni" pitchFamily="2" charset="-79"/>
                <a:sym typeface="+mn-ea"/>
              </a:rPr>
              <a:t>Venkamma</a:t>
            </a:r>
            <a:r>
              <a:rPr lang="en-US" sz="1800" b="1" noProof="0" dirty="0">
                <a:ln>
                  <a:noFill/>
                </a:ln>
                <a:solidFill>
                  <a:srgbClr val="FF0000"/>
                </a:solidFill>
                <a:effectLst/>
                <a:uLnTx/>
                <a:uFillTx/>
                <a:latin typeface="+mj-lt"/>
                <a:cs typeface="Aharoni" pitchFamily="2" charset="-79"/>
                <a:sym typeface="+mn-ea"/>
              </a:rPr>
              <a:t> Prize</a:t>
            </a:r>
            <a:endParaRPr kumimoji="0" lang="en-US" sz="1800" b="1" i="0" u="none" strike="noStrike" kern="1200" cap="none" spc="0" normalizeH="0" baseline="0" noProof="0" dirty="0">
              <a:ln>
                <a:noFill/>
              </a:ln>
              <a:solidFill>
                <a:srgbClr val="FF0000"/>
              </a:solidFill>
              <a:effectLst/>
              <a:uLnTx/>
              <a:uFillTx/>
              <a:latin typeface="+mj-lt"/>
              <a:ea typeface="+mn-ea"/>
              <a:cs typeface="Aharoni" pitchFamily="2" charset="-79"/>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Wingdings" panose="05000000000000000000" charset="0"/>
              <a:buChar char="v"/>
              <a:defRPr/>
            </a:pPr>
            <a:r>
              <a:rPr lang="en-US" sz="1800" b="1" noProof="0" dirty="0">
                <a:ln>
                  <a:noFill/>
                </a:ln>
                <a:solidFill>
                  <a:srgbClr val="FF0000"/>
                </a:solidFill>
                <a:effectLst/>
                <a:uLnTx/>
                <a:uFillTx/>
                <a:latin typeface="+mj-lt"/>
                <a:cs typeface="Aharoni" pitchFamily="2" charset="-79"/>
                <a:sym typeface="+mn-ea"/>
              </a:rPr>
              <a:t>Prof. </a:t>
            </a:r>
            <a:r>
              <a:rPr lang="en-US" sz="1800" b="1" noProof="0" dirty="0" err="1">
                <a:ln>
                  <a:noFill/>
                </a:ln>
                <a:solidFill>
                  <a:srgbClr val="FF0000"/>
                </a:solidFill>
                <a:effectLst/>
                <a:uLnTx/>
                <a:uFillTx/>
                <a:latin typeface="+mj-lt"/>
                <a:cs typeface="Aharoni" pitchFamily="2" charset="-79"/>
                <a:sym typeface="+mn-ea"/>
              </a:rPr>
              <a:t>T.S.G.Krishna</a:t>
            </a:r>
            <a:r>
              <a:rPr lang="en-US" sz="1800" b="1" noProof="0" dirty="0">
                <a:ln>
                  <a:noFill/>
                </a:ln>
                <a:solidFill>
                  <a:srgbClr val="FF0000"/>
                </a:solidFill>
                <a:effectLst/>
                <a:uLnTx/>
                <a:uFillTx/>
                <a:latin typeface="+mj-lt"/>
                <a:cs typeface="Aharoni" pitchFamily="2" charset="-79"/>
                <a:sym typeface="+mn-ea"/>
              </a:rPr>
              <a:t> </a:t>
            </a:r>
            <a:r>
              <a:rPr lang="en-US" sz="1800" b="1" noProof="0" dirty="0" err="1">
                <a:ln>
                  <a:noFill/>
                </a:ln>
                <a:solidFill>
                  <a:srgbClr val="FF0000"/>
                </a:solidFill>
                <a:effectLst/>
                <a:uLnTx/>
                <a:uFillTx/>
                <a:latin typeface="+mj-lt"/>
                <a:cs typeface="Aharoni" pitchFamily="2" charset="-79"/>
                <a:sym typeface="+mn-ea"/>
              </a:rPr>
              <a:t>Murty</a:t>
            </a:r>
            <a:r>
              <a:rPr lang="en-US" sz="1800" b="1" noProof="0" dirty="0">
                <a:ln>
                  <a:noFill/>
                </a:ln>
                <a:solidFill>
                  <a:srgbClr val="FF0000"/>
                </a:solidFill>
                <a:effectLst/>
                <a:uLnTx/>
                <a:uFillTx/>
                <a:latin typeface="+mj-lt"/>
                <a:cs typeface="Aharoni" pitchFamily="2" charset="-79"/>
                <a:sym typeface="+mn-ea"/>
              </a:rPr>
              <a:t> </a:t>
            </a:r>
            <a:r>
              <a:rPr lang="en-US" sz="1800" b="1" noProof="0" dirty="0" err="1">
                <a:ln>
                  <a:noFill/>
                </a:ln>
                <a:solidFill>
                  <a:srgbClr val="FF0000"/>
                </a:solidFill>
                <a:effectLst/>
                <a:uLnTx/>
                <a:uFillTx/>
                <a:cs typeface="Aharoni" pitchFamily="2" charset="-79"/>
                <a:sym typeface="+mn-ea"/>
              </a:rPr>
              <a:t>Shastiab</a:t>
            </a:r>
            <a:r>
              <a:rPr lang="en-IN" altLang="en-US" sz="1800" b="1" noProof="0" dirty="0" err="1">
                <a:ln>
                  <a:noFill/>
                </a:ln>
                <a:solidFill>
                  <a:srgbClr val="FF0000"/>
                </a:solidFill>
                <a:effectLst/>
                <a:uLnTx/>
                <a:uFillTx/>
                <a:cs typeface="Aharoni" pitchFamily="2" charset="-79"/>
                <a:sym typeface="+mn-ea"/>
              </a:rPr>
              <a:t>d</a:t>
            </a:r>
            <a:r>
              <a:rPr lang="en-US" sz="1800" b="1" noProof="0" dirty="0" err="1">
                <a:ln>
                  <a:noFill/>
                </a:ln>
                <a:solidFill>
                  <a:srgbClr val="FF0000"/>
                </a:solidFill>
                <a:effectLst/>
                <a:uLnTx/>
                <a:uFillTx/>
                <a:cs typeface="Aharoni" pitchFamily="2" charset="-79"/>
                <a:sym typeface="+mn-ea"/>
              </a:rPr>
              <a:t>ipoorti</a:t>
            </a:r>
            <a:r>
              <a:rPr lang="en-US" sz="1800" b="1" noProof="0" dirty="0">
                <a:ln>
                  <a:noFill/>
                </a:ln>
                <a:solidFill>
                  <a:srgbClr val="FF0000"/>
                </a:solidFill>
                <a:effectLst/>
                <a:uLnTx/>
                <a:uFillTx/>
                <a:cs typeface="Aharoni" pitchFamily="2" charset="-79"/>
                <a:sym typeface="+mn-ea"/>
              </a:rPr>
              <a:t> Prize</a:t>
            </a:r>
            <a:endParaRPr lang="en-US" sz="1800" b="1" noProof="0" dirty="0">
              <a:ln>
                <a:noFill/>
              </a:ln>
              <a:solidFill>
                <a:srgbClr val="FF0000"/>
              </a:solidFill>
              <a:effectLst/>
              <a:uLnTx/>
              <a:uFillTx/>
              <a:cs typeface="Aharoni" pitchFamily="2" charset="-79"/>
              <a:sym typeface="+mn-ea"/>
            </a:endParaRPr>
          </a:p>
          <a:p>
            <a:pPr marL="603250" marR="0" lvl="2" indent="0" algn="just" defTabSz="914400" rtl="0" eaLnBrk="1" fontAlgn="auto" latinLnBrk="0" hangingPunct="1">
              <a:lnSpc>
                <a:spcPct val="100000"/>
              </a:lnSpc>
              <a:spcBef>
                <a:spcPts val="350"/>
              </a:spcBef>
              <a:spcAft>
                <a:spcPts val="0"/>
              </a:spcAft>
              <a:buClr>
                <a:srgbClr val="002060"/>
              </a:buClr>
              <a:buSzPct val="100000"/>
              <a:buFont typeface="Wingdings" panose="05000000000000000000" pitchFamily="2" charset="2"/>
              <a:buNone/>
              <a:defRPr/>
            </a:pPr>
            <a:endParaRPr kumimoji="0" lang="en-US" sz="1800" b="1" i="0" u="none" strike="noStrike" kern="1200" cap="none" spc="0" normalizeH="0" baseline="0" noProof="0" dirty="0">
              <a:ln>
                <a:noFill/>
              </a:ln>
              <a:solidFill>
                <a:srgbClr val="FF0000"/>
              </a:solidFill>
              <a:effectLst/>
              <a:uLnTx/>
              <a:uFillTx/>
              <a:latin typeface="+mj-lt"/>
              <a:ea typeface="+mn-ea"/>
              <a:cs typeface="Aharoni" pitchFamily="2" charset="-79"/>
            </a:endParaRPr>
          </a:p>
          <a:p>
            <a:pPr marL="0" indent="0">
              <a:buNone/>
            </a:pPr>
            <a:r>
              <a:rPr lang="en-IN" altLang="en-US" sz="1800" dirty="0">
                <a:sym typeface="+mn-ea"/>
              </a:rPr>
              <a:t>University awards</a:t>
            </a:r>
            <a:r>
              <a:rPr lang="en-IN" altLang="en-US" sz="1800" b="1" dirty="0">
                <a:sym typeface="+mn-ea"/>
              </a:rPr>
              <a:t>:</a:t>
            </a:r>
            <a:endParaRPr lang="en-IN" altLang="en-US" sz="1800" dirty="0"/>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Wingdings" panose="05000000000000000000" charset="0"/>
              <a:buChar char="v"/>
              <a:defRPr/>
            </a:pPr>
            <a:r>
              <a:rPr kumimoji="0" lang="en-IN" altLang="en-US" sz="1800" b="1" i="0" u="none" strike="noStrike" kern="1200" cap="none" spc="0" normalizeH="0" baseline="0" noProof="0" dirty="0">
                <a:ln>
                  <a:noFill/>
                </a:ln>
                <a:solidFill>
                  <a:srgbClr val="FF0000"/>
                </a:solidFill>
                <a:effectLst/>
                <a:uLnTx/>
                <a:uFillTx/>
                <a:latin typeface="+mj-lt"/>
                <a:ea typeface="+mn-ea"/>
                <a:cs typeface="Aharoni" pitchFamily="2" charset="-79"/>
              </a:rPr>
              <a:t>Sripathi Medal M.Sc</a:t>
            </a:r>
            <a:endParaRPr kumimoji="0" lang="en-IN" altLang="en-US" sz="1800" b="1" i="0" u="none" strike="noStrike" kern="1200" cap="none" spc="0" normalizeH="0" baseline="0" noProof="0" dirty="0">
              <a:ln>
                <a:noFill/>
              </a:ln>
              <a:solidFill>
                <a:srgbClr val="FF0000"/>
              </a:solidFill>
              <a:effectLst/>
              <a:uLnTx/>
              <a:uFillTx/>
              <a:latin typeface="+mj-lt"/>
              <a:ea typeface="+mn-ea"/>
              <a:cs typeface="Aharoni" pitchFamily="2" charset="-79"/>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Wingdings" panose="05000000000000000000" charset="0"/>
              <a:buChar char="v"/>
              <a:defRPr/>
            </a:pPr>
            <a:r>
              <a:rPr kumimoji="0" lang="en-IN" altLang="en-US" sz="1800" b="1" i="0" u="none" strike="noStrike" kern="1200" cap="none" spc="0" normalizeH="0" baseline="0" noProof="0" dirty="0">
                <a:ln>
                  <a:noFill/>
                </a:ln>
                <a:solidFill>
                  <a:srgbClr val="FF0000"/>
                </a:solidFill>
                <a:effectLst/>
                <a:uLnTx/>
                <a:uFillTx/>
                <a:latin typeface="+mj-lt"/>
                <a:ea typeface="+mn-ea"/>
                <a:cs typeface="Aharoni" pitchFamily="2" charset="-79"/>
              </a:rPr>
              <a:t>Smt. Vegesina Neelamma and Sri Pedda Subba Raju Gold Medal</a:t>
            </a:r>
            <a:endParaRPr kumimoji="0" lang="en-IN" altLang="en-US" sz="1800" b="1" i="0" u="none" strike="noStrike" kern="1200" cap="none" spc="0" normalizeH="0" baseline="0" noProof="0" dirty="0">
              <a:ln>
                <a:noFill/>
              </a:ln>
              <a:solidFill>
                <a:srgbClr val="FF0000"/>
              </a:solidFill>
              <a:effectLst/>
              <a:uLnTx/>
              <a:uFillTx/>
              <a:latin typeface="+mj-lt"/>
              <a:ea typeface="+mn-ea"/>
              <a:cs typeface="Aharoni" pitchFamily="2" charset="-79"/>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Wingdings" panose="05000000000000000000" charset="0"/>
              <a:buChar char="v"/>
              <a:defRPr/>
            </a:pPr>
            <a:r>
              <a:rPr kumimoji="0" lang="en-IN" altLang="en-US" sz="1800" b="1" i="0" u="none" strike="noStrike" kern="1200" cap="none" spc="0" normalizeH="0" baseline="0" noProof="0" dirty="0">
                <a:ln>
                  <a:noFill/>
                </a:ln>
                <a:solidFill>
                  <a:srgbClr val="FF0000"/>
                </a:solidFill>
                <a:effectLst/>
                <a:uLnTx/>
                <a:uFillTx/>
                <a:latin typeface="+mj-lt"/>
                <a:ea typeface="+mn-ea"/>
                <a:cs typeface="Aharoni" pitchFamily="2" charset="-79"/>
              </a:rPr>
              <a:t>Smt. Vaddiparthi Seetha Ramamma garu Prize</a:t>
            </a:r>
            <a:endParaRPr kumimoji="0" lang="en-IN" altLang="en-US" sz="1800" b="1" i="0" u="none" strike="noStrike" kern="1200" cap="none" spc="0" normalizeH="0" baseline="0" noProof="0" dirty="0">
              <a:ln>
                <a:noFill/>
              </a:ln>
              <a:solidFill>
                <a:srgbClr val="FF0000"/>
              </a:solidFill>
              <a:effectLst/>
              <a:uLnTx/>
              <a:uFillTx/>
              <a:latin typeface="+mj-lt"/>
              <a:ea typeface="+mn-ea"/>
              <a:cs typeface="Aharoni" pitchFamily="2" charset="-79"/>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Wingdings" panose="05000000000000000000" charset="0"/>
              <a:buChar char="v"/>
              <a:defRPr/>
            </a:pPr>
            <a:r>
              <a:rPr kumimoji="0" lang="en-IN" altLang="en-US" sz="1800" b="1" i="0" u="none" strike="noStrike" kern="1200" cap="none" spc="0" normalizeH="0" baseline="0" noProof="0" dirty="0">
                <a:ln>
                  <a:noFill/>
                </a:ln>
                <a:solidFill>
                  <a:srgbClr val="FF0000"/>
                </a:solidFill>
                <a:effectLst/>
                <a:uLnTx/>
                <a:uFillTx/>
                <a:latin typeface="+mj-lt"/>
                <a:ea typeface="+mn-ea"/>
                <a:cs typeface="Aharoni" pitchFamily="2" charset="-79"/>
              </a:rPr>
              <a:t>T.Swamy Babu Medal</a:t>
            </a:r>
            <a:endParaRPr kumimoji="0" lang="en-US" sz="1800" b="1" i="0" u="none" strike="noStrike" kern="1200" cap="none" spc="0" normalizeH="0" baseline="0" noProof="0" dirty="0">
              <a:ln>
                <a:noFill/>
              </a:ln>
              <a:solidFill>
                <a:srgbClr val="FF0000"/>
              </a:solidFill>
              <a:effectLst/>
              <a:uLnTx/>
              <a:uFillTx/>
              <a:latin typeface="+mj-lt"/>
              <a:ea typeface="+mn-ea"/>
              <a:cs typeface="Aharoni" pitchFamily="2" charset="-79"/>
            </a:endParaRPr>
          </a:p>
          <a:p>
            <a:pPr marL="0" indent="0">
              <a:buNone/>
            </a:pPr>
            <a:endParaRPr lang="en-IN" altLang="en-US" sz="1800" dirty="0"/>
          </a:p>
          <a:p>
            <a:pPr marL="0" indent="0">
              <a:buNone/>
            </a:pPr>
            <a:endParaRPr lang="en-IN" altLang="en-US" sz="1800" dirty="0"/>
          </a:p>
        </p:txBody>
      </p:sp>
      <p:pic>
        <p:nvPicPr>
          <p:cNvPr id="4" name="Picture 3" descr="IMG-20230913-WA0004"/>
          <p:cNvPicPr>
            <a:picLocks noChangeAspect="1"/>
          </p:cNvPicPr>
          <p:nvPr/>
        </p:nvPicPr>
        <p:blipFill>
          <a:blip r:embed="rId1"/>
          <a:srcRect l="12930" r="12162"/>
          <a:stretch>
            <a:fillRect/>
          </a:stretch>
        </p:blipFill>
        <p:spPr>
          <a:xfrm>
            <a:off x="8039288" y="1322631"/>
            <a:ext cx="3645535" cy="1903730"/>
          </a:xfrm>
          <a:prstGeom prst="rect">
            <a:avLst/>
          </a:prstGeom>
          <a:ln>
            <a:solidFill>
              <a:srgbClr val="FF0000"/>
            </a:solidFill>
          </a:ln>
        </p:spPr>
      </p:pic>
      <p:pic>
        <p:nvPicPr>
          <p:cNvPr id="5" name="Picture 4"/>
          <p:cNvPicPr>
            <a:picLocks noChangeAspect="1"/>
          </p:cNvPicPr>
          <p:nvPr/>
        </p:nvPicPr>
        <p:blipFill>
          <a:blip r:embed="rId2"/>
          <a:stretch>
            <a:fillRect/>
          </a:stretch>
        </p:blipFill>
        <p:spPr>
          <a:xfrm>
            <a:off x="9001686" y="3373157"/>
            <a:ext cx="2679700" cy="3101975"/>
          </a:xfrm>
          <a:prstGeom prst="rect">
            <a:avLst/>
          </a:prstGeom>
          <a:ln>
            <a:solidFill>
              <a:srgbClr val="FF0000"/>
            </a:solidFill>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1641" y="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000" y="1480820"/>
            <a:ext cx="11673840" cy="5139690"/>
          </a:xfrm>
          <a:prstGeom prst="rect">
            <a:avLst/>
          </a:prstGeom>
          <a:noFill/>
        </p:spPr>
        <p:txBody>
          <a:bodyPr wrap="square" rtlCol="0">
            <a:noAutofit/>
          </a:bodyPr>
          <a:lstStyle/>
          <a:p>
            <a:r>
              <a:rPr lang="en-IN" sz="2400" b="1" dirty="0"/>
              <a:t>To encourage and motivate students towards studies, the following are</a:t>
            </a:r>
            <a:endParaRPr lang="en-IN" sz="2400" b="1" dirty="0"/>
          </a:p>
          <a:p>
            <a:r>
              <a:rPr lang="en-IN" sz="2400" b="1" dirty="0"/>
              <a:t> implemented.</a:t>
            </a:r>
            <a:endParaRPr lang="en-IN" sz="2400" b="1" dirty="0"/>
          </a:p>
          <a:p>
            <a:pPr marL="395605" marR="0" lvl="0" indent="-285750" algn="just" defTabSz="914400" rtl="0" eaLnBrk="1" fontAlgn="auto" latinLnBrk="0" hangingPunct="1">
              <a:lnSpc>
                <a:spcPct val="100000"/>
              </a:lnSpc>
              <a:spcBef>
                <a:spcPts val="400"/>
              </a:spcBef>
              <a:spcAft>
                <a:spcPts val="0"/>
              </a:spcAft>
              <a:buClr>
                <a:srgbClr val="002060"/>
              </a:buClr>
              <a:buSzPct val="68000"/>
              <a:buFont typeface="Wingdings" panose="05000000000000000000" pitchFamily="2" charset="2"/>
              <a:buChar char="v"/>
              <a:defRPr/>
            </a:pPr>
            <a:r>
              <a:rPr lang="en-US" sz="2400" noProof="0" dirty="0">
                <a:ln>
                  <a:noFill/>
                </a:ln>
                <a:effectLst/>
                <a:uLnTx/>
                <a:uFillTx/>
                <a:latin typeface="+mj-lt"/>
                <a:cs typeface="Aharoni" pitchFamily="2" charset="-79"/>
                <a:sym typeface="+mn-ea"/>
              </a:rPr>
              <a:t>Established </a:t>
            </a:r>
            <a:r>
              <a:rPr lang="en-US" sz="2400" noProof="0" dirty="0">
                <a:ln>
                  <a:noFill/>
                </a:ln>
                <a:solidFill>
                  <a:srgbClr val="5231A5"/>
                </a:solidFill>
                <a:effectLst/>
                <a:uLnTx/>
                <a:uFillTx/>
                <a:latin typeface="+mj-lt"/>
                <a:cs typeface="Aharoni" pitchFamily="2" charset="-79"/>
                <a:sym typeface="+mn-ea"/>
              </a:rPr>
              <a:t>Applied Mathematics Foundation Trust (AMFT) </a:t>
            </a:r>
            <a:r>
              <a:rPr lang="en-US" sz="2400" noProof="0" dirty="0">
                <a:ln>
                  <a:noFill/>
                </a:ln>
                <a:effectLst/>
                <a:uLnTx/>
                <a:uFillTx/>
                <a:latin typeface="+mj-lt"/>
                <a:cs typeface="Aharoni" pitchFamily="2" charset="-79"/>
                <a:sym typeface="+mn-ea"/>
              </a:rPr>
              <a:t>in 2010. </a:t>
            </a:r>
            <a:endParaRPr kumimoji="0" lang="en-US" sz="2400" b="0" i="0" u="none" strike="noStrike" kern="1200" cap="none" spc="0" normalizeH="0" baseline="0" noProof="0" dirty="0">
              <a:ln>
                <a:noFill/>
              </a:ln>
              <a:solidFill>
                <a:schemeClr val="tx1"/>
              </a:solidFill>
              <a:effectLst/>
              <a:uLnTx/>
              <a:uFillTx/>
              <a:latin typeface="+mj-lt"/>
              <a:ea typeface="+mn-ea"/>
              <a:cs typeface="Aharoni" pitchFamily="2" charset="-79"/>
            </a:endParaRPr>
          </a:p>
          <a:p>
            <a:pPr marL="395605" marR="0" lvl="0" indent="-285750" algn="just" defTabSz="914400" rtl="0" eaLnBrk="1" fontAlgn="auto" latinLnBrk="0" hangingPunct="1">
              <a:lnSpc>
                <a:spcPct val="100000"/>
              </a:lnSpc>
              <a:spcBef>
                <a:spcPts val="400"/>
              </a:spcBef>
              <a:spcAft>
                <a:spcPts val="0"/>
              </a:spcAft>
              <a:buClr>
                <a:srgbClr val="002060"/>
              </a:buClr>
              <a:buSzPct val="68000"/>
              <a:buFont typeface="Wingdings" panose="05000000000000000000" pitchFamily="2" charset="2"/>
              <a:buChar char="v"/>
              <a:defRPr/>
            </a:pPr>
            <a:r>
              <a:rPr lang="en-US" sz="2400" noProof="0" dirty="0">
                <a:ln>
                  <a:noFill/>
                </a:ln>
                <a:effectLst/>
                <a:uLnTx/>
                <a:uFillTx/>
                <a:latin typeface="+mj-lt"/>
                <a:cs typeface="Aharoni" pitchFamily="2" charset="-79"/>
                <a:sym typeface="+mn-ea"/>
              </a:rPr>
              <a:t>Awards Sponsored by </a:t>
            </a:r>
            <a:r>
              <a:rPr lang="en-US" sz="2400" noProof="0" dirty="0">
                <a:ln>
                  <a:noFill/>
                </a:ln>
                <a:solidFill>
                  <a:srgbClr val="5231A5"/>
                </a:solidFill>
                <a:effectLst/>
                <a:uLnTx/>
                <a:uFillTx/>
                <a:cs typeface="Aharoni" pitchFamily="2" charset="-79"/>
                <a:sym typeface="+mn-ea"/>
              </a:rPr>
              <a:t>AMFT </a:t>
            </a:r>
            <a:r>
              <a:rPr lang="en-US" sz="2400" noProof="0" dirty="0">
                <a:ln>
                  <a:noFill/>
                </a:ln>
                <a:effectLst/>
                <a:uLnTx/>
                <a:uFillTx/>
                <a:cs typeface="Aharoni" pitchFamily="2" charset="-79"/>
                <a:sym typeface="+mn-ea"/>
              </a:rPr>
              <a:t>are</a:t>
            </a:r>
            <a:r>
              <a:rPr lang="en-US" sz="2400" noProof="0" dirty="0">
                <a:ln>
                  <a:noFill/>
                </a:ln>
                <a:effectLst/>
                <a:uLnTx/>
                <a:uFillTx/>
                <a:latin typeface="+mj-lt"/>
                <a:cs typeface="Aharoni" pitchFamily="2" charset="-79"/>
                <a:sym typeface="+mn-ea"/>
              </a:rPr>
              <a:t>:</a:t>
            </a:r>
            <a:endParaRPr kumimoji="0" lang="en-US" sz="2400" b="0" i="0" u="none" strike="noStrike" kern="1200" cap="none" spc="0" normalizeH="0" baseline="0" noProof="0" dirty="0">
              <a:ln>
                <a:noFill/>
              </a:ln>
              <a:solidFill>
                <a:schemeClr val="tx1"/>
              </a:solidFill>
              <a:effectLst/>
              <a:uLnTx/>
              <a:uFillTx/>
              <a:latin typeface="+mj-lt"/>
              <a:ea typeface="+mn-ea"/>
              <a:cs typeface="Aharoni" pitchFamily="2" charset="-79"/>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Arial" panose="020B0604020202020204" pitchFamily="34" charset="0"/>
              <a:buChar char="•"/>
              <a:defRPr/>
            </a:pPr>
            <a:r>
              <a:rPr lang="en-US" sz="2400" b="1" noProof="0" dirty="0">
                <a:ln>
                  <a:noFill/>
                </a:ln>
                <a:solidFill>
                  <a:srgbClr val="FF0000"/>
                </a:solidFill>
                <a:effectLst/>
                <a:uLnTx/>
                <a:uFillTx/>
                <a:cs typeface="Aharoni" pitchFamily="2" charset="-79"/>
                <a:sym typeface="+mn-ea"/>
              </a:rPr>
              <a:t>Prof. T. </a:t>
            </a:r>
            <a:r>
              <a:rPr lang="en-US" sz="2400" b="1" noProof="0" dirty="0" err="1">
                <a:ln>
                  <a:noFill/>
                </a:ln>
                <a:solidFill>
                  <a:srgbClr val="FF0000"/>
                </a:solidFill>
                <a:effectLst/>
                <a:uLnTx/>
                <a:uFillTx/>
                <a:cs typeface="Aharoni" pitchFamily="2" charset="-79"/>
                <a:sym typeface="+mn-ea"/>
              </a:rPr>
              <a:t>Venkatarayadu</a:t>
            </a:r>
            <a:r>
              <a:rPr lang="en-US" sz="2400" b="1" noProof="0" dirty="0">
                <a:ln>
                  <a:noFill/>
                </a:ln>
                <a:solidFill>
                  <a:srgbClr val="FF0000"/>
                </a:solidFill>
                <a:effectLst/>
                <a:uLnTx/>
                <a:uFillTx/>
                <a:cs typeface="Aharoni" pitchFamily="2" charset="-79"/>
                <a:sym typeface="+mn-ea"/>
              </a:rPr>
              <a:t>  Memorial Award</a:t>
            </a:r>
            <a:endParaRPr kumimoji="0" lang="en-US" sz="2400" b="1" i="0" u="none" strike="noStrike" kern="1200" cap="none" spc="0" normalizeH="0" baseline="0" noProof="0" dirty="0">
              <a:ln>
                <a:noFill/>
              </a:ln>
              <a:solidFill>
                <a:srgbClr val="FF0000"/>
              </a:solidFill>
              <a:effectLst/>
              <a:uLnTx/>
              <a:uFillTx/>
              <a:latin typeface="+mn-lt"/>
              <a:ea typeface="+mn-ea"/>
              <a:cs typeface="Aharoni" pitchFamily="2" charset="-79"/>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Arial" panose="020B0604020202020204" pitchFamily="34" charset="0"/>
              <a:buChar char="•"/>
              <a:defRPr/>
            </a:pPr>
            <a:r>
              <a:rPr lang="en-US" altLang="en-US" sz="2400" b="1" noProof="0" dirty="0">
                <a:ln>
                  <a:noFill/>
                </a:ln>
                <a:solidFill>
                  <a:srgbClr val="FF0000"/>
                </a:solidFill>
                <a:effectLst/>
                <a:uLnTx/>
                <a:uFillTx/>
                <a:sym typeface="+mn-ea"/>
              </a:rPr>
              <a:t>Prof. S. </a:t>
            </a:r>
            <a:r>
              <a:rPr lang="en-US" altLang="en-US" sz="2400" b="1" noProof="0" dirty="0" err="1">
                <a:ln>
                  <a:noFill/>
                </a:ln>
                <a:solidFill>
                  <a:srgbClr val="FF0000"/>
                </a:solidFill>
                <a:effectLst/>
                <a:uLnTx/>
                <a:uFillTx/>
                <a:sym typeface="+mn-ea"/>
              </a:rPr>
              <a:t>Meenakshi</a:t>
            </a:r>
            <a:r>
              <a:rPr lang="en-US" altLang="en-US" sz="2400" b="1" noProof="0" dirty="0">
                <a:ln>
                  <a:noFill/>
                </a:ln>
                <a:solidFill>
                  <a:srgbClr val="FF0000"/>
                </a:solidFill>
                <a:effectLst/>
                <a:uLnTx/>
                <a:uFillTx/>
                <a:sym typeface="+mn-ea"/>
              </a:rPr>
              <a:t> </a:t>
            </a:r>
            <a:r>
              <a:rPr lang="en-US" altLang="en-US" sz="2400" b="1" noProof="0" dirty="0" err="1">
                <a:ln>
                  <a:noFill/>
                </a:ln>
                <a:solidFill>
                  <a:srgbClr val="FF0000"/>
                </a:solidFill>
                <a:effectLst/>
                <a:uLnTx/>
                <a:uFillTx/>
                <a:sym typeface="+mn-ea"/>
              </a:rPr>
              <a:t>Sundaram</a:t>
            </a:r>
            <a:r>
              <a:rPr lang="en-US" altLang="en-US" sz="2400" b="1" noProof="0" dirty="0">
                <a:ln>
                  <a:noFill/>
                </a:ln>
                <a:solidFill>
                  <a:srgbClr val="FF0000"/>
                </a:solidFill>
                <a:effectLst/>
                <a:uLnTx/>
                <a:uFillTx/>
                <a:sym typeface="+mn-ea"/>
              </a:rPr>
              <a:t> </a:t>
            </a:r>
            <a:r>
              <a:rPr lang="en-US" sz="2400" b="1" noProof="0" dirty="0">
                <a:ln>
                  <a:noFill/>
                </a:ln>
                <a:solidFill>
                  <a:srgbClr val="FF0000"/>
                </a:solidFill>
                <a:effectLst/>
                <a:uLnTx/>
                <a:uFillTx/>
                <a:cs typeface="Aharoni" pitchFamily="2" charset="-79"/>
                <a:sym typeface="+mn-ea"/>
              </a:rPr>
              <a:t>Memorial Award</a:t>
            </a:r>
            <a:endParaRPr kumimoji="0" lang="en-US" altLang="en-US" sz="2400" b="1" i="0" u="none" strike="noStrike" kern="1200" cap="none" spc="0" normalizeH="0" baseline="0" noProof="0" dirty="0">
              <a:ln>
                <a:noFill/>
              </a:ln>
              <a:solidFill>
                <a:srgbClr val="FF0000"/>
              </a:solidFill>
              <a:effectLst/>
              <a:uLnTx/>
              <a:uFillTx/>
              <a:latin typeface="+mn-lt"/>
              <a:ea typeface="+mn-ea"/>
              <a:cs typeface="+mn-cs"/>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Arial" panose="020B0604020202020204" pitchFamily="34" charset="0"/>
              <a:buChar char="•"/>
              <a:defRPr/>
            </a:pPr>
            <a:r>
              <a:rPr lang="en-US" sz="2400" b="1" noProof="0" dirty="0">
                <a:ln>
                  <a:noFill/>
                </a:ln>
                <a:solidFill>
                  <a:srgbClr val="FF0000"/>
                </a:solidFill>
                <a:effectLst/>
                <a:uLnTx/>
                <a:uFillTx/>
                <a:cs typeface="Aharoni" pitchFamily="2" charset="-79"/>
                <a:sym typeface="+mn-ea"/>
              </a:rPr>
              <a:t>Prof. </a:t>
            </a:r>
            <a:r>
              <a:rPr lang="en-US" sz="2400" b="1" noProof="0" dirty="0" err="1">
                <a:ln>
                  <a:noFill/>
                </a:ln>
                <a:solidFill>
                  <a:srgbClr val="FF0000"/>
                </a:solidFill>
                <a:effectLst/>
                <a:uLnTx/>
                <a:uFillTx/>
                <a:cs typeface="Aharoni" pitchFamily="2" charset="-79"/>
                <a:sym typeface="+mn-ea"/>
              </a:rPr>
              <a:t>T.S.G.Krishna</a:t>
            </a:r>
            <a:r>
              <a:rPr lang="en-US" sz="2400" b="1" noProof="0" dirty="0">
                <a:ln>
                  <a:noFill/>
                </a:ln>
                <a:solidFill>
                  <a:srgbClr val="FF0000"/>
                </a:solidFill>
                <a:effectLst/>
                <a:uLnTx/>
                <a:uFillTx/>
                <a:cs typeface="Aharoni" pitchFamily="2" charset="-79"/>
                <a:sym typeface="+mn-ea"/>
              </a:rPr>
              <a:t> </a:t>
            </a:r>
            <a:r>
              <a:rPr lang="en-US" sz="2400" b="1" noProof="0" dirty="0" err="1">
                <a:ln>
                  <a:noFill/>
                </a:ln>
                <a:solidFill>
                  <a:srgbClr val="FF0000"/>
                </a:solidFill>
                <a:effectLst/>
                <a:uLnTx/>
                <a:uFillTx/>
                <a:cs typeface="Aharoni" pitchFamily="2" charset="-79"/>
                <a:sym typeface="+mn-ea"/>
              </a:rPr>
              <a:t>Murty</a:t>
            </a:r>
            <a:r>
              <a:rPr lang="en-US" sz="2400" b="1" noProof="0" dirty="0">
                <a:ln>
                  <a:noFill/>
                </a:ln>
                <a:solidFill>
                  <a:srgbClr val="FF0000"/>
                </a:solidFill>
                <a:effectLst/>
                <a:uLnTx/>
                <a:uFillTx/>
                <a:cs typeface="Aharoni" pitchFamily="2" charset="-79"/>
                <a:sym typeface="+mn-ea"/>
              </a:rPr>
              <a:t> Memorial Award </a:t>
            </a:r>
            <a:endParaRPr kumimoji="0" lang="en-US" sz="2400" b="1" i="0" u="none" strike="noStrike" kern="1200" cap="none" spc="0" normalizeH="0" baseline="0" noProof="0" dirty="0">
              <a:ln>
                <a:noFill/>
              </a:ln>
              <a:solidFill>
                <a:srgbClr val="FF0000"/>
              </a:solidFill>
              <a:effectLst/>
              <a:uLnTx/>
              <a:uFillTx/>
              <a:latin typeface="+mn-lt"/>
              <a:ea typeface="+mn-ea"/>
              <a:cs typeface="Aharoni" pitchFamily="2" charset="-79"/>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Arial" panose="020B0604020202020204" pitchFamily="34" charset="0"/>
              <a:buChar char="•"/>
              <a:defRPr/>
            </a:pPr>
            <a:r>
              <a:rPr lang="en-US" altLang="en-US" sz="2400" b="1" noProof="0" dirty="0">
                <a:ln>
                  <a:noFill/>
                </a:ln>
                <a:solidFill>
                  <a:srgbClr val="FF0000"/>
                </a:solidFill>
                <a:effectLst/>
                <a:uLnTx/>
                <a:uFillTx/>
                <a:sym typeface="+mn-ea"/>
              </a:rPr>
              <a:t>Prof. D.R.K. </a:t>
            </a:r>
            <a:r>
              <a:rPr lang="en-US" altLang="en-US" sz="2400" b="1" noProof="0" dirty="0" err="1">
                <a:ln>
                  <a:noFill/>
                </a:ln>
                <a:solidFill>
                  <a:srgbClr val="FF0000"/>
                </a:solidFill>
                <a:effectLst/>
                <a:uLnTx/>
                <a:uFillTx/>
                <a:sym typeface="+mn-ea"/>
              </a:rPr>
              <a:t>Sangameswara</a:t>
            </a:r>
            <a:r>
              <a:rPr lang="en-US" altLang="en-US" sz="2400" b="1" noProof="0" dirty="0">
                <a:ln>
                  <a:noFill/>
                </a:ln>
                <a:solidFill>
                  <a:srgbClr val="FF0000"/>
                </a:solidFill>
                <a:effectLst/>
                <a:uLnTx/>
                <a:uFillTx/>
                <a:sym typeface="+mn-ea"/>
              </a:rPr>
              <a:t> Rao </a:t>
            </a:r>
            <a:r>
              <a:rPr lang="en-US" sz="2400" b="1" noProof="0" dirty="0">
                <a:ln>
                  <a:noFill/>
                </a:ln>
                <a:solidFill>
                  <a:srgbClr val="FF0000"/>
                </a:solidFill>
                <a:effectLst/>
                <a:uLnTx/>
                <a:uFillTx/>
                <a:cs typeface="Aharoni" pitchFamily="2" charset="-79"/>
                <a:sym typeface="+mn-ea"/>
              </a:rPr>
              <a:t>Memorial Award </a:t>
            </a:r>
            <a:endParaRPr kumimoji="0" lang="en-US" altLang="en-US" sz="2400" b="1" i="0" u="none" strike="noStrike" kern="1200" cap="none" spc="0" normalizeH="0" baseline="0" noProof="0" dirty="0">
              <a:ln>
                <a:noFill/>
              </a:ln>
              <a:solidFill>
                <a:srgbClr val="FF0000"/>
              </a:solidFill>
              <a:effectLst/>
              <a:uLnTx/>
              <a:uFillTx/>
              <a:latin typeface="+mn-lt"/>
              <a:ea typeface="+mn-ea"/>
              <a:cs typeface="+mn-cs"/>
            </a:endParaRPr>
          </a:p>
          <a:p>
            <a:pPr marL="946150" marR="0" lvl="2" indent="-342900" algn="just" defTabSz="914400" rtl="0" eaLnBrk="1" fontAlgn="auto" latinLnBrk="0" hangingPunct="1">
              <a:lnSpc>
                <a:spcPct val="100000"/>
              </a:lnSpc>
              <a:spcBef>
                <a:spcPts val="350"/>
              </a:spcBef>
              <a:spcAft>
                <a:spcPts val="0"/>
              </a:spcAft>
              <a:buClr>
                <a:srgbClr val="002060"/>
              </a:buClr>
              <a:buSzPct val="100000"/>
              <a:buFont typeface="Arial" panose="020B0604020202020204" pitchFamily="34" charset="0"/>
              <a:buChar char="•"/>
              <a:defRPr/>
            </a:pPr>
            <a:r>
              <a:rPr lang="en-US" sz="2400" b="1" noProof="0" dirty="0">
                <a:ln>
                  <a:noFill/>
                </a:ln>
                <a:solidFill>
                  <a:srgbClr val="FF0000"/>
                </a:solidFill>
                <a:effectLst/>
                <a:uLnTx/>
                <a:uFillTx/>
                <a:latin typeface="+mj-lt"/>
                <a:cs typeface="Aharoni" pitchFamily="2" charset="-79"/>
                <a:sym typeface="+mn-ea"/>
              </a:rPr>
              <a:t>Two Awards sponsored by Prof. L.S.R.K. Prasad</a:t>
            </a:r>
            <a:endParaRPr kumimoji="0" lang="en-US" sz="2400" b="1" i="0" u="none" strike="noStrike" kern="1200" cap="none" spc="0" normalizeH="0" baseline="0" noProof="0" dirty="0">
              <a:ln>
                <a:noFill/>
              </a:ln>
              <a:solidFill>
                <a:srgbClr val="FF0000"/>
              </a:solidFill>
              <a:effectLst/>
              <a:uLnTx/>
              <a:uFillTx/>
              <a:latin typeface="+mj-lt"/>
              <a:ea typeface="+mn-ea"/>
              <a:cs typeface="Aharoni" pitchFamily="2" charset="-79"/>
            </a:endParaRPr>
          </a:p>
          <a:p>
            <a:pPr indent="0">
              <a:buFont typeface="Arial" panose="020B0604020202020204" pitchFamily="34" charset="0"/>
              <a:buNone/>
            </a:pPr>
            <a:endParaRPr lang="en-IN" sz="2400" b="1" dirty="0"/>
          </a:p>
        </p:txBody>
      </p:sp>
      <p:pic>
        <p:nvPicPr>
          <p:cNvPr id="6"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732135" y="274955"/>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635" y="571500"/>
            <a:ext cx="12192635" cy="484505"/>
          </a:xfrm>
          <a:prstGeom prst="rect">
            <a:avLst/>
          </a:prstGeom>
          <a:noFill/>
        </p:spPr>
        <p:txBody>
          <a:bodyPr wrap="square" rtlCol="0">
            <a:noAutofit/>
          </a:bodyPr>
          <a:p>
            <a:pPr algn="ctr"/>
            <a:r>
              <a:rPr lang="en-US" sz="3200" noProof="0" dirty="0">
                <a:ln>
                  <a:noFill/>
                </a:ln>
                <a:solidFill>
                  <a:srgbClr val="FF0000"/>
                </a:solidFill>
                <a:effectLst/>
                <a:uLnTx/>
                <a:uFillTx/>
                <a:latin typeface="+mj-lt"/>
                <a:cs typeface="Aharoni" pitchFamily="2" charset="-79"/>
                <a:sym typeface="+mn-ea"/>
              </a:rPr>
              <a:t>Applied Mathematics Foundation</a:t>
            </a:r>
            <a:endParaRPr lang="en-US" sz="3200" noProof="0" dirty="0">
              <a:ln>
                <a:noFill/>
              </a:ln>
              <a:solidFill>
                <a:srgbClr val="FF0000"/>
              </a:solidFill>
              <a:effectLst/>
              <a:uLnTx/>
              <a:uFillTx/>
              <a:latin typeface="+mj-lt"/>
              <a:cs typeface="Aharoni" pitchFamily="2" charset="-79"/>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8475" y="643255"/>
            <a:ext cx="11391900" cy="4954270"/>
          </a:xfrm>
          <a:prstGeom prst="rect">
            <a:avLst/>
          </a:prstGeom>
          <a:noFill/>
        </p:spPr>
        <p:txBody>
          <a:bodyPr wrap="square" rtlCol="0">
            <a:spAutoFit/>
          </a:bodyPr>
          <a:lstStyle/>
          <a:p>
            <a:pPr algn="ctr"/>
            <a:r>
              <a:rPr lang="en-IN" sz="2800" b="1" dirty="0">
                <a:solidFill>
                  <a:srgbClr val="FF0000"/>
                </a:solidFill>
              </a:rPr>
              <a:t>FUTURE PLANS</a:t>
            </a:r>
            <a:endParaRPr lang="en-IN" sz="2400" b="1" dirty="0">
              <a:solidFill>
                <a:srgbClr val="FF0000"/>
              </a:solidFill>
            </a:endParaRPr>
          </a:p>
          <a:p>
            <a:endParaRPr lang="en-IN" sz="2400" b="1" dirty="0"/>
          </a:p>
          <a:p>
            <a:endParaRPr lang="en-IN" sz="2400" b="1" dirty="0"/>
          </a:p>
          <a:p>
            <a:pPr marL="342900" indent="-342900" algn="just">
              <a:buFont typeface="Wingdings" panose="05000000000000000000" charset="0"/>
              <a:buChar char="v"/>
            </a:pPr>
            <a:r>
              <a:rPr lang="en-IN" sz="2400" b="1" dirty="0"/>
              <a:t>To start a new PG programme in Computational Mathematics.</a:t>
            </a:r>
            <a:endParaRPr lang="en-IN" sz="2400" b="1" dirty="0"/>
          </a:p>
          <a:p>
            <a:pPr marL="342900" indent="-342900" algn="just">
              <a:buFont typeface="Wingdings" panose="05000000000000000000" charset="0"/>
              <a:buChar char="v"/>
            </a:pPr>
            <a:r>
              <a:rPr lang="en-US" sz="2400" b="1" dirty="0"/>
              <a:t>Plans for introducing </a:t>
            </a:r>
            <a:r>
              <a:rPr lang="en-IN" altLang="en-US" sz="2400" b="1" dirty="0"/>
              <a:t>new </a:t>
            </a:r>
            <a:r>
              <a:rPr lang="en-US" sz="2400" b="1" dirty="0"/>
              <a:t> elective courses  </a:t>
            </a:r>
            <a:r>
              <a:rPr lang="en-IN" altLang="en-US" sz="2400" b="1" dirty="0"/>
              <a:t>on</a:t>
            </a:r>
            <a:r>
              <a:rPr lang="en-US" sz="2400" b="1" dirty="0"/>
              <a:t> </a:t>
            </a:r>
            <a:r>
              <a:rPr lang="en-IN" altLang="en-US" sz="2400" b="1" dirty="0"/>
              <a:t>Data mining, Industrial Mathematics, Mathematical Biology</a:t>
            </a:r>
            <a:r>
              <a:rPr lang="en-US" sz="2400" b="1" dirty="0"/>
              <a:t> to acquire placement and research opportunities in </a:t>
            </a:r>
            <a:r>
              <a:rPr lang="en-IN" altLang="en-US" sz="2400" b="1" dirty="0"/>
              <a:t>different Organizations.</a:t>
            </a:r>
            <a:endParaRPr lang="en-IN" sz="2400" b="1" dirty="0"/>
          </a:p>
          <a:p>
            <a:pPr marL="342900" indent="-342900" algn="just">
              <a:buFont typeface="Wingdings" panose="05000000000000000000" charset="0"/>
              <a:buChar char="v"/>
            </a:pPr>
            <a:r>
              <a:rPr lang="en-IN" sz="2400" b="1" dirty="0"/>
              <a:t>Introduce short term/ Diploma programs in Industrial, Financial Mathematics, Artificial Intelligence and </a:t>
            </a:r>
            <a:r>
              <a:rPr lang="en-IN" sz="2400" b="1" dirty="0" smtClean="0"/>
              <a:t>its applications to Applied Mathematics.</a:t>
            </a:r>
            <a:endParaRPr lang="en-IN" sz="2400" b="1" dirty="0"/>
          </a:p>
          <a:p>
            <a:pPr marL="342900" indent="-342900" algn="just">
              <a:buFont typeface="Wingdings" panose="05000000000000000000" charset="0"/>
              <a:buChar char="v"/>
            </a:pPr>
            <a:r>
              <a:rPr lang="en-IN" sz="2400" b="1" dirty="0"/>
              <a:t>To apply for </a:t>
            </a:r>
            <a:r>
              <a:rPr lang="en-IN" sz="2400" b="1" dirty="0" smtClean="0"/>
              <a:t>UGC-SAP and second </a:t>
            </a:r>
            <a:r>
              <a:rPr lang="en-IN" sz="2400" b="1" dirty="0"/>
              <a:t>phase of </a:t>
            </a:r>
            <a:r>
              <a:rPr lang="en-IN" sz="2400" b="1" dirty="0" smtClean="0"/>
              <a:t>DST-FIST.</a:t>
            </a:r>
            <a:endParaRPr lang="en-IN" sz="2400" b="1" dirty="0"/>
          </a:p>
          <a:p>
            <a:pPr indent="0">
              <a:buFont typeface="Arial" panose="020B0604020202020204" pitchFamily="34" charset="0"/>
              <a:buNone/>
            </a:pPr>
            <a:endParaRPr lang="en-IN" sz="2400" b="1" dirty="0"/>
          </a:p>
          <a:p>
            <a:pPr marL="285750" indent="-285750">
              <a:buFont typeface="Arial" panose="020B0604020202020204" pitchFamily="34" charset="0"/>
              <a:buChar char="•"/>
            </a:pPr>
            <a:endParaRPr lang="en-IN" sz="2400" b="1" dirty="0"/>
          </a:p>
        </p:txBody>
      </p:sp>
      <p:pic>
        <p:nvPicPr>
          <p:cNvPr id="6"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732135" y="274955"/>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9115" y="2451735"/>
            <a:ext cx="3859530" cy="829945"/>
          </a:xfrm>
          <a:prstGeom prst="rect">
            <a:avLst/>
          </a:prstGeom>
          <a:noFill/>
        </p:spPr>
        <p:txBody>
          <a:bodyPr wrap="square" rtlCol="0">
            <a:spAutoFit/>
          </a:bodyPr>
          <a:lstStyle/>
          <a:p>
            <a:r>
              <a:rPr lang="en-IN" sz="4800" b="1" dirty="0">
                <a:ln w="22225">
                  <a:solidFill>
                    <a:schemeClr val="accent2"/>
                  </a:solidFill>
                  <a:prstDash val="solid"/>
                </a:ln>
                <a:solidFill>
                  <a:srgbClr val="7030A0"/>
                </a:solidFill>
              </a:rPr>
              <a:t>Thank You</a:t>
            </a:r>
            <a:endParaRPr lang="en-IN" sz="4800" b="1" dirty="0">
              <a:ln w="22225">
                <a:solidFill>
                  <a:schemeClr val="accent2"/>
                </a:solidFill>
                <a:prstDash val="solid"/>
              </a:ln>
              <a:solidFill>
                <a:srgbClr val="7030A0"/>
              </a:solidFill>
            </a:endParaRPr>
          </a:p>
        </p:txBody>
      </p:sp>
      <p:pic>
        <p:nvPicPr>
          <p:cNvPr id="6" name="Picture 2"/>
          <p:cNvPicPr>
            <a:picLocks noGrp="1" noChangeAspect="1" noChangeArrowheads="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10732135" y="274955"/>
            <a:ext cx="1202055" cy="124396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00" y="556260"/>
            <a:ext cx="12192000" cy="953135"/>
          </a:xfrm>
          <a:prstGeom prst="rect">
            <a:avLst/>
          </a:prstGeom>
          <a:noFill/>
        </p:spPr>
        <p:txBody>
          <a:bodyPr wrap="square" rtlCol="0">
            <a:spAutoFit/>
          </a:bodyPr>
          <a:lstStyle/>
          <a:p>
            <a:pPr algn="ctr"/>
            <a:r>
              <a:rPr lang="en-IN" sz="2800" b="1" dirty="0">
                <a:solidFill>
                  <a:srgbClr val="FF0000"/>
                </a:solidFill>
                <a:sym typeface="+mn-ea"/>
              </a:rPr>
              <a:t>CURRICULAR ASPECTS </a:t>
            </a:r>
            <a:endParaRPr lang="en-IN" sz="2800" b="1" dirty="0">
              <a:solidFill>
                <a:srgbClr val="FF0000"/>
              </a:solidFill>
            </a:endParaRPr>
          </a:p>
          <a:p>
            <a:pPr algn="ctr"/>
            <a:r>
              <a:rPr lang="en-IN" sz="2800" b="1" dirty="0">
                <a:solidFill>
                  <a:srgbClr val="FF0000"/>
                </a:solidFill>
              </a:rPr>
              <a:t> </a:t>
            </a:r>
            <a:endParaRPr lang="en-IN" sz="2800" b="1" dirty="0">
              <a:solidFill>
                <a:srgbClr val="FF0000"/>
              </a:solidFill>
            </a:endParaRPr>
          </a:p>
        </p:txBody>
      </p:sp>
      <p:sp>
        <p:nvSpPr>
          <p:cNvPr id="4" name="TextBox 3"/>
          <p:cNvSpPr txBox="1"/>
          <p:nvPr/>
        </p:nvSpPr>
        <p:spPr>
          <a:xfrm>
            <a:off x="293370" y="892175"/>
            <a:ext cx="11715115" cy="5881370"/>
          </a:xfrm>
          <a:prstGeom prst="rect">
            <a:avLst/>
          </a:prstGeom>
          <a:noFill/>
        </p:spPr>
        <p:txBody>
          <a:bodyPr wrap="square">
            <a:noAutofit/>
          </a:bodyPr>
          <a:lstStyle/>
          <a:p>
            <a:pPr indent="0">
              <a:buFont typeface="Courier New" panose="02070309020205020404" pitchFamily="49" charset="0"/>
              <a:buNone/>
            </a:pPr>
            <a:endParaRPr lang="en-IN" sz="2400" b="1" dirty="0">
              <a:solidFill>
                <a:srgbClr val="FF0000"/>
              </a:solidFill>
            </a:endParaRPr>
          </a:p>
          <a:p>
            <a:pPr indent="0">
              <a:buFont typeface="Courier New" panose="02070309020205020404" pitchFamily="49" charset="0"/>
              <a:buNone/>
            </a:pPr>
            <a:endParaRPr lang="en-IN" sz="2400" b="1" dirty="0">
              <a:solidFill>
                <a:srgbClr val="FF0000"/>
              </a:solidFill>
            </a:endParaRPr>
          </a:p>
          <a:p>
            <a:pPr indent="0">
              <a:buFont typeface="Courier New" panose="02070309020205020404" pitchFamily="49" charset="0"/>
              <a:buNone/>
            </a:pPr>
            <a:r>
              <a:rPr lang="en-IN" sz="2500" b="1" dirty="0">
                <a:solidFill>
                  <a:srgbClr val="FF0000"/>
                </a:solidFill>
              </a:rPr>
              <a:t>Programs:</a:t>
            </a:r>
            <a:endParaRPr lang="en-IN" sz="2500" b="1" dirty="0">
              <a:solidFill>
                <a:srgbClr val="FF0000"/>
              </a:solidFill>
            </a:endParaRPr>
          </a:p>
          <a:p>
            <a:pPr marL="914400" lvl="1" indent="-457200">
              <a:buFont typeface="Wingdings" panose="05000000000000000000" charset="0"/>
              <a:buChar char="v"/>
            </a:pPr>
            <a:r>
              <a:rPr lang="en-IN" sz="2500" b="1" dirty="0">
                <a:sym typeface="+mn-ea"/>
              </a:rPr>
              <a:t>	M.Sc. Applied Mathematics </a:t>
            </a:r>
            <a:endParaRPr lang="en-IN" sz="2500" b="1" dirty="0"/>
          </a:p>
          <a:p>
            <a:pPr marL="914400" lvl="1" indent="-457200">
              <a:buFont typeface="Wingdings" panose="05000000000000000000" charset="0"/>
              <a:buChar char="v"/>
            </a:pPr>
            <a:r>
              <a:rPr lang="en-IN" sz="2500" b="1" dirty="0">
                <a:sym typeface="+mn-ea"/>
              </a:rPr>
              <a:t>	</a:t>
            </a:r>
            <a:r>
              <a:rPr lang="en-IN" sz="2500" b="1" dirty="0">
                <a:sym typeface="+mn-ea"/>
              </a:rPr>
              <a:t>Ph.D. </a:t>
            </a:r>
            <a:endParaRPr lang="en-IN" sz="2500" b="1" dirty="0">
              <a:sym typeface="+mn-ea"/>
            </a:endParaRPr>
          </a:p>
          <a:p>
            <a:pPr lvl="1" indent="0">
              <a:buFont typeface="Arial" panose="020B0604020202020204" pitchFamily="34" charset="0"/>
              <a:buNone/>
            </a:pPr>
            <a:r>
              <a:rPr lang="en-IN" sz="2500" b="1" dirty="0">
                <a:solidFill>
                  <a:srgbClr val="FF0000"/>
                </a:solidFill>
              </a:rPr>
              <a:t> </a:t>
            </a:r>
            <a:r>
              <a:rPr lang="en-IN" sz="2500" b="1" dirty="0">
                <a:sym typeface="+mn-ea"/>
              </a:rPr>
              <a:t>	             </a:t>
            </a:r>
            <a:r>
              <a:rPr lang="en-US" altLang="en-IN" sz="2500" b="1" dirty="0">
                <a:sym typeface="+mn-ea"/>
              </a:rPr>
              <a:t> </a:t>
            </a:r>
            <a:endParaRPr lang="en-IN" sz="2800" b="1" dirty="0">
              <a:sym typeface="+mn-ea"/>
            </a:endParaRPr>
          </a:p>
          <a:p>
            <a:pPr indent="0">
              <a:buFont typeface="Courier New" panose="02070309020205020404" pitchFamily="49" charset="0"/>
              <a:buNone/>
            </a:pPr>
            <a:r>
              <a:rPr lang="en-IN" sz="2500" b="1" dirty="0">
                <a:solidFill>
                  <a:srgbClr val="FF0000"/>
                </a:solidFill>
              </a:rPr>
              <a:t>Thrust Areas:</a:t>
            </a:r>
            <a:endParaRPr lang="en-IN" sz="2500" b="1" dirty="0">
              <a:solidFill>
                <a:srgbClr val="FF0000"/>
              </a:solidFill>
            </a:endParaRPr>
          </a:p>
          <a:p>
            <a:pPr marL="914400" lvl="1" indent="-457200">
              <a:buFont typeface="Wingdings" panose="05000000000000000000" charset="0"/>
              <a:buChar char="v"/>
            </a:pPr>
            <a:r>
              <a:rPr lang="en-IN" sz="2500" b="1" dirty="0"/>
              <a:t>	Boundary Value Problems</a:t>
            </a:r>
            <a:endParaRPr lang="en-IN" sz="2500" b="1" dirty="0"/>
          </a:p>
          <a:p>
            <a:pPr marL="914400" lvl="1" indent="-457200">
              <a:buFont typeface="Wingdings" panose="05000000000000000000" charset="0"/>
              <a:buChar char="v"/>
            </a:pPr>
            <a:r>
              <a:rPr lang="en-IN" sz="2500" b="1" dirty="0"/>
              <a:t>	Optimization Techniques</a:t>
            </a:r>
            <a:endParaRPr lang="en-IN" sz="2500" b="1" dirty="0"/>
          </a:p>
          <a:p>
            <a:pPr marL="914400" lvl="1" indent="-457200">
              <a:buFont typeface="Wingdings" panose="05000000000000000000" charset="0"/>
              <a:buChar char="v"/>
            </a:pPr>
            <a:r>
              <a:rPr lang="en-IN" sz="2500" b="1" dirty="0"/>
              <a:t>	Relativity and Cosmology</a:t>
            </a:r>
            <a:endParaRPr lang="en-IN" sz="2500" b="1" dirty="0"/>
          </a:p>
          <a:p>
            <a:pPr marL="914400" lvl="1" indent="-457200">
              <a:buFont typeface="Wingdings" panose="05000000000000000000" charset="0"/>
              <a:buChar char="v"/>
            </a:pPr>
            <a:r>
              <a:rPr lang="en-IN" sz="2500" b="1" dirty="0"/>
              <a:t>	Numerical Solutions of Partial Differential Equations</a:t>
            </a:r>
            <a:endParaRPr lang="en-IN" sz="2500" b="1" dirty="0"/>
          </a:p>
          <a:p>
            <a:pPr indent="0">
              <a:buFont typeface="Arial" panose="020B0604020202020204" pitchFamily="34" charset="0"/>
              <a:buNone/>
            </a:pPr>
            <a:endParaRPr lang="en-IN" sz="2800" b="1" dirty="0">
              <a:solidFill>
                <a:srgbClr val="FF0000"/>
              </a:solidFill>
              <a:sym typeface="+mn-ea"/>
            </a:endParaRPr>
          </a:p>
          <a:p>
            <a:pPr indent="0">
              <a:buFont typeface="Arial" panose="020B0604020202020204" pitchFamily="34" charset="0"/>
              <a:buNone/>
            </a:pPr>
            <a:endParaRPr lang="en-IN" sz="2800" b="1" dirty="0"/>
          </a:p>
          <a:p>
            <a:pPr marL="457200" indent="-457200">
              <a:buFont typeface="Arial" panose="020B0604020202020204" pitchFamily="34" charset="0"/>
              <a:buChar char="•"/>
            </a:pPr>
            <a:endParaRPr lang="en-IN" sz="2800" b="1" dirty="0"/>
          </a:p>
          <a:p>
            <a:pPr marL="457200" indent="-457200">
              <a:buNone/>
            </a:pPr>
            <a:endParaRPr lang="en-IN" sz="2800" b="1" dirty="0"/>
          </a:p>
          <a:p>
            <a:endParaRPr lang="en-IN" sz="2800" b="1" dirty="0"/>
          </a:p>
        </p:txBody>
      </p:sp>
      <p:pic>
        <p:nvPicPr>
          <p:cNvPr id="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68655"/>
            <a:ext cx="12192000" cy="953135"/>
          </a:xfrm>
          <a:prstGeom prst="rect">
            <a:avLst/>
          </a:prstGeom>
          <a:noFill/>
        </p:spPr>
        <p:txBody>
          <a:bodyPr wrap="square" rtlCol="0">
            <a:spAutoFit/>
          </a:bodyPr>
          <a:lstStyle/>
          <a:p>
            <a:pPr algn="ctr"/>
            <a:r>
              <a:rPr lang="en-IN" sz="2800" b="1" dirty="0">
                <a:solidFill>
                  <a:srgbClr val="FF0000"/>
                </a:solidFill>
              </a:rPr>
              <a:t>CURRICULAR ASPECTS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608330" y="1583690"/>
            <a:ext cx="11267440" cy="5070475"/>
          </a:xfrm>
          <a:prstGeom prst="rect">
            <a:avLst/>
          </a:prstGeom>
          <a:noFill/>
        </p:spPr>
        <p:txBody>
          <a:bodyPr wrap="square">
            <a:noAutofit/>
          </a:bodyPr>
          <a:lstStyle/>
          <a:p>
            <a:pPr marL="457200" indent="-457200" algn="just">
              <a:buFont typeface="Wingdings" panose="05000000000000000000" charset="0"/>
              <a:buChar char="v"/>
            </a:pPr>
            <a:endParaRPr lang="en-IN" sz="2400" b="1" dirty="0">
              <a:solidFill>
                <a:srgbClr val="FF0000"/>
              </a:solidFill>
            </a:endParaRPr>
          </a:p>
          <a:p>
            <a:pPr marL="457200" indent="-457200" algn="just">
              <a:buFont typeface="Wingdings" panose="05000000000000000000" charset="0"/>
              <a:buChar char="v"/>
            </a:pPr>
            <a:r>
              <a:rPr lang="en-IN" sz="2400" b="1" dirty="0">
                <a:solidFill>
                  <a:srgbClr val="FF0000"/>
                </a:solidFill>
              </a:rPr>
              <a:t>MOOC Courses: </a:t>
            </a:r>
            <a:endParaRPr lang="en-IN" sz="2400" b="1" dirty="0">
              <a:solidFill>
                <a:srgbClr val="FF0000"/>
              </a:solidFill>
            </a:endParaRPr>
          </a:p>
          <a:p>
            <a:pPr marL="800100" lvl="1" indent="-342900" algn="just">
              <a:buFont typeface="Arial" panose="020B0604020202020204" pitchFamily="34" charset="0"/>
              <a:buChar char="•"/>
            </a:pPr>
            <a:r>
              <a:rPr lang="en-IN" sz="2400" b="1" dirty="0">
                <a:sym typeface="+mn-ea"/>
              </a:rPr>
              <a:t>In  Third and Fourth Semester of  the course work, students must take MOOC course offered by NPTEL /SWAYAM / Equivalent with atleast 8 weeks duration and secure minimun marks</a:t>
            </a:r>
            <a:endParaRPr lang="en-IN" sz="2400" b="1" dirty="0">
              <a:sym typeface="+mn-ea"/>
            </a:endParaRPr>
          </a:p>
          <a:p>
            <a:pPr lvl="1" indent="0" algn="just">
              <a:buFont typeface="Arial" panose="020B0604020202020204" pitchFamily="34" charset="0"/>
              <a:buNone/>
            </a:pPr>
            <a:r>
              <a:rPr lang="en-IN" sz="2400" b="1" dirty="0">
                <a:sym typeface="+mn-ea"/>
              </a:rPr>
              <a:t>      </a:t>
            </a:r>
            <a:endParaRPr lang="en-IN" sz="2400" b="1" dirty="0"/>
          </a:p>
          <a:p>
            <a:pPr marL="0" lvl="1" indent="-457200" algn="just">
              <a:buFont typeface="Wingdings" panose="05000000000000000000" charset="0"/>
              <a:buChar char="v"/>
            </a:pPr>
            <a:r>
              <a:rPr lang="en-US" sz="2400" b="1" dirty="0">
                <a:solidFill>
                  <a:srgbClr val="FF0000"/>
                </a:solidFill>
                <a:sym typeface="+mn-ea"/>
              </a:rPr>
              <a:t>Value </a:t>
            </a:r>
            <a:r>
              <a:rPr lang="en-IN" altLang="en-US" sz="2400" b="1" dirty="0">
                <a:solidFill>
                  <a:srgbClr val="FF0000"/>
                </a:solidFill>
                <a:sym typeface="+mn-ea"/>
              </a:rPr>
              <a:t>A</a:t>
            </a:r>
            <a:r>
              <a:rPr lang="en-US" sz="2400" b="1" dirty="0">
                <a:solidFill>
                  <a:srgbClr val="FF0000"/>
                </a:solidFill>
                <a:sym typeface="+mn-ea"/>
              </a:rPr>
              <a:t>dded </a:t>
            </a:r>
            <a:r>
              <a:rPr lang="en-IN" altLang="en-US" sz="2400" b="1" dirty="0">
                <a:solidFill>
                  <a:srgbClr val="FF0000"/>
                </a:solidFill>
                <a:sym typeface="+mn-ea"/>
              </a:rPr>
              <a:t>C</a:t>
            </a:r>
            <a:r>
              <a:rPr lang="en-US" sz="2400" b="1" dirty="0">
                <a:solidFill>
                  <a:srgbClr val="FF0000"/>
                </a:solidFill>
                <a:sym typeface="+mn-ea"/>
              </a:rPr>
              <a:t>ourse</a:t>
            </a:r>
            <a:r>
              <a:rPr lang="en-IN" altLang="en-US" sz="2400" b="1" dirty="0">
                <a:solidFill>
                  <a:srgbClr val="FF0000"/>
                </a:solidFill>
                <a:sym typeface="+mn-ea"/>
              </a:rPr>
              <a:t>s</a:t>
            </a:r>
            <a:r>
              <a:rPr lang="en-US" sz="2400" dirty="0">
                <a:solidFill>
                  <a:srgbClr val="FF0000"/>
                </a:solidFill>
                <a:sym typeface="+mn-ea"/>
              </a:rPr>
              <a:t>: </a:t>
            </a:r>
            <a:endParaRPr lang="en-US" sz="2400" dirty="0">
              <a:solidFill>
                <a:srgbClr val="FF0000"/>
              </a:solidFill>
              <a:sym typeface="+mn-ea"/>
            </a:endParaRPr>
          </a:p>
          <a:p>
            <a:pPr lvl="2" indent="-457200" algn="just">
              <a:buFont typeface="Arial" panose="020B0604020202020204" pitchFamily="34" charset="0"/>
              <a:buChar char="•"/>
            </a:pPr>
            <a:r>
              <a:rPr lang="en-IN" sz="2400" b="1" dirty="0">
                <a:sym typeface="+mn-ea"/>
              </a:rPr>
              <a:t>Intellectual Property Rights	</a:t>
            </a:r>
            <a:endParaRPr lang="en-IN" sz="2400" b="1" dirty="0">
              <a:sym typeface="+mn-ea"/>
            </a:endParaRPr>
          </a:p>
          <a:p>
            <a:pPr lvl="2" indent="-457200" algn="just">
              <a:buFont typeface="Arial" panose="020B0604020202020204" pitchFamily="34" charset="0"/>
              <a:buChar char="•"/>
            </a:pPr>
            <a:r>
              <a:rPr lang="en-IN" sz="2400" b="1" dirty="0">
                <a:sym typeface="+mn-ea"/>
              </a:rPr>
              <a:t>Research Methodology</a:t>
            </a:r>
            <a:endParaRPr lang="en-IN" sz="2400" b="1" dirty="0"/>
          </a:p>
          <a:p>
            <a:endParaRPr lang="en-IN" sz="2800" b="1" dirty="0"/>
          </a:p>
        </p:txBody>
      </p:sp>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a:t>  </a:t>
            </a:r>
            <a:endParaRPr lang="en-IN" altLang="en-US"/>
          </a:p>
        </p:txBody>
      </p:sp>
      <p:sp>
        <p:nvSpPr>
          <p:cNvPr id="3" name="Content Placeholder 2"/>
          <p:cNvSpPr>
            <a:spLocks noGrp="1"/>
          </p:cNvSpPr>
          <p:nvPr>
            <p:ph sz="half" idx="1"/>
          </p:nvPr>
        </p:nvSpPr>
        <p:spPr>
          <a:xfrm>
            <a:off x="609600" y="1610360"/>
            <a:ext cx="5376672" cy="4525963"/>
          </a:xfrm>
        </p:spPr>
        <p:txBody>
          <a:bodyPr/>
          <a:lstStyle/>
          <a:p>
            <a:pPr marL="0" indent="0">
              <a:buNone/>
            </a:pPr>
            <a:r>
              <a:rPr lang="en-IN" altLang="en-US"/>
              <a:t> </a:t>
            </a:r>
            <a:endParaRPr lang="en-IN" altLang="en-US"/>
          </a:p>
        </p:txBody>
      </p:sp>
      <p:sp>
        <p:nvSpPr>
          <p:cNvPr id="8" name="Text Box 7"/>
          <p:cNvSpPr txBox="1"/>
          <p:nvPr/>
        </p:nvSpPr>
        <p:spPr>
          <a:xfrm>
            <a:off x="3910013" y="564515"/>
            <a:ext cx="4417060" cy="1198880"/>
          </a:xfrm>
          <a:prstGeom prst="rect">
            <a:avLst/>
          </a:prstGeom>
          <a:noFill/>
        </p:spPr>
        <p:txBody>
          <a:bodyPr wrap="none" rtlCol="0">
            <a:spAutoFit/>
          </a:bodyPr>
          <a:lstStyle/>
          <a:p>
            <a:pPr algn="ctr"/>
            <a:endParaRPr lang="en-US" sz="2400" b="1" dirty="0"/>
          </a:p>
          <a:p>
            <a:pPr algn="ctr"/>
            <a:r>
              <a:rPr lang="en-US" sz="2400" b="1" dirty="0"/>
              <a:t>Course Curriculum</a:t>
            </a:r>
            <a:endParaRPr lang="en-US" sz="2400" b="1" dirty="0"/>
          </a:p>
          <a:p>
            <a:pPr algn="ctr"/>
            <a:r>
              <a:rPr lang="en-US" sz="2400" b="1" dirty="0"/>
              <a:t>Choice Based Credit System </a:t>
            </a:r>
            <a:endParaRPr lang="en-US" sz="2400" b="1" dirty="0"/>
          </a:p>
        </p:txBody>
      </p:sp>
      <p:sp>
        <p:nvSpPr>
          <p:cNvPr id="12" name="Text Box 11"/>
          <p:cNvSpPr txBox="1"/>
          <p:nvPr/>
        </p:nvSpPr>
        <p:spPr>
          <a:xfrm>
            <a:off x="2004060" y="1902460"/>
            <a:ext cx="8254365" cy="460375"/>
          </a:xfrm>
          <a:prstGeom prst="rect">
            <a:avLst/>
          </a:prstGeom>
          <a:noFill/>
        </p:spPr>
        <p:txBody>
          <a:bodyPr wrap="square" rtlCol="0">
            <a:spAutoFit/>
          </a:bodyPr>
          <a:lstStyle/>
          <a:p>
            <a:pPr algn="ctr"/>
            <a:r>
              <a:rPr lang="en-US" sz="2400" b="1" dirty="0">
                <a:solidFill>
                  <a:srgbClr val="FF0000"/>
                </a:solidFill>
              </a:rPr>
              <a:t>Basic Structure of the </a:t>
            </a:r>
            <a:r>
              <a:rPr lang="en-US" sz="2400" b="1" dirty="0" smtClean="0">
                <a:solidFill>
                  <a:srgbClr val="FF0000"/>
                </a:solidFill>
              </a:rPr>
              <a:t>Course</a:t>
            </a:r>
            <a:endParaRPr lang="en-US" sz="2400" b="1" dirty="0">
              <a:solidFill>
                <a:srgbClr val="FF0000"/>
              </a:solidFill>
            </a:endParaRPr>
          </a:p>
        </p:txBody>
      </p:sp>
      <p:sp>
        <p:nvSpPr>
          <p:cNvPr id="13" name="Content Placeholder 12"/>
          <p:cNvSpPr>
            <a:spLocks noGrp="1"/>
          </p:cNvSpPr>
          <p:nvPr>
            <p:ph sz="half" idx="2"/>
          </p:nvPr>
        </p:nvSpPr>
        <p:spPr/>
        <p:txBody>
          <a:bodyPr/>
          <a:lstStyle/>
          <a:p>
            <a:pPr marL="0" indent="0">
              <a:buNone/>
            </a:pPr>
            <a:r>
              <a:rPr lang="en-IN" altLang="en-US"/>
              <a:t> </a:t>
            </a:r>
            <a:endParaRPr lang="en-IN" altLang="en-US"/>
          </a:p>
        </p:txBody>
      </p:sp>
      <p:sp>
        <p:nvSpPr>
          <p:cNvPr id="14" name="Text Box 13"/>
          <p:cNvSpPr txBox="1"/>
          <p:nvPr/>
        </p:nvSpPr>
        <p:spPr>
          <a:xfrm>
            <a:off x="2284730" y="4078605"/>
            <a:ext cx="309880" cy="368300"/>
          </a:xfrm>
          <a:prstGeom prst="rect">
            <a:avLst/>
          </a:prstGeom>
          <a:noFill/>
        </p:spPr>
        <p:txBody>
          <a:bodyPr wrap="none" rtlCol="0">
            <a:spAutoFit/>
          </a:bodyPr>
          <a:lstStyle/>
          <a:p>
            <a:endParaRPr lang="en-US"/>
          </a:p>
        </p:txBody>
      </p:sp>
      <p:graphicFrame>
        <p:nvGraphicFramePr>
          <p:cNvPr id="15" name="Table 14"/>
          <p:cNvGraphicFramePr/>
          <p:nvPr/>
        </p:nvGraphicFramePr>
        <p:xfrm>
          <a:off x="386080" y="2704465"/>
          <a:ext cx="11383010" cy="3322320"/>
        </p:xfrm>
        <a:graphic>
          <a:graphicData uri="http://schemas.openxmlformats.org/drawingml/2006/table">
            <a:tbl>
              <a:tblPr firstRow="1" bandRow="1">
                <a:tableStyleId>{5940675A-B579-460E-94D1-54222C63F5DA}</a:tableStyleId>
              </a:tblPr>
              <a:tblGrid>
                <a:gridCol w="5467985"/>
                <a:gridCol w="5915025"/>
              </a:tblGrid>
              <a:tr h="396240">
                <a:tc>
                  <a:txBody>
                    <a:bodyPr/>
                    <a:lstStyle/>
                    <a:p>
                      <a:pPr indent="0" algn="ctr">
                        <a:buNone/>
                      </a:pPr>
                      <a:r>
                        <a:rPr lang="en-IN" altLang="en-US" sz="2400" b="1" dirty="0">
                          <a:latin typeface="Calibri" panose="020F0502020204030204" charset="0"/>
                        </a:rPr>
                        <a:t>I Semester</a:t>
                      </a:r>
                      <a:endParaRPr lang="en-US" altLang="zh-CN" sz="2400" b="1" dirty="0">
                        <a:latin typeface="Calibri" panose="020F0502020204030204" charset="0"/>
                        <a:cs typeface="Calibri" panose="020F0502020204030204" charset="0"/>
                      </a:endParaRPr>
                    </a:p>
                  </a:txBody>
                  <a:tcPr marL="68580" marR="68580" marT="0" marB="0">
                    <a:lnL w="12700" cap="flat" cmpd="sng">
                      <a:solidFill>
                        <a:srgbClr val="F79646"/>
                      </a:solidFill>
                      <a:prstDash val="solid"/>
                      <a:headEnd type="none" w="med" len="med"/>
                      <a:tailEnd type="none" w="med" len="med"/>
                    </a:lnL>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lnTlToBr>
                      <a:noFill/>
                    </a:lnTlToBr>
                    <a:lnBlToTr>
                      <a:noFill/>
                    </a:lnBlToTr>
                    <a:noFill/>
                  </a:tcPr>
                </a:tc>
                <a:tc>
                  <a:txBody>
                    <a:bodyPr/>
                    <a:lstStyle/>
                    <a:p>
                      <a:pPr indent="0" algn="ctr">
                        <a:buNone/>
                      </a:pPr>
                      <a:r>
                        <a:rPr lang="en-IN" altLang="en-US" sz="2400" b="1" dirty="0">
                          <a:latin typeface="Calibri" panose="020F0502020204030204" charset="0"/>
                        </a:rPr>
                        <a:t>II Semester </a:t>
                      </a:r>
                      <a:endParaRPr lang="en-US" altLang="zh-CN" sz="2400" b="1" dirty="0">
                        <a:latin typeface="Calibri" panose="020F0502020204030204" charset="0"/>
                        <a:cs typeface="Calibri" panose="020F0502020204030204" charset="0"/>
                      </a:endParaRPr>
                    </a:p>
                  </a:txBody>
                  <a:tcPr marL="68580" marR="68580" marT="0" marB="0">
                    <a:lnL w="12700" cap="flat" cmpd="sng" algn="ctr">
                      <a:solidFill>
                        <a:srgbClr val="F79646"/>
                      </a:solidFill>
                      <a:prstDash val="solid"/>
                      <a:round/>
                      <a:headEnd type="none" w="med" len="med"/>
                      <a:tailEnd type="none" w="med" len="med"/>
                    </a:lnL>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r>
              <a:tr h="2926080">
                <a:tc>
                  <a:txBody>
                    <a:bodyPr/>
                    <a:lstStyle/>
                    <a:p>
                      <a:pPr indent="0" algn="l">
                        <a:buNone/>
                      </a:pPr>
                      <a:r>
                        <a:rPr lang="en-IN" altLang="en-US" sz="2400" b="1" dirty="0">
                          <a:latin typeface="Cambria" panose="02040503050406030204" pitchFamily="18" charset="0"/>
                        </a:rPr>
                        <a:t>1. </a:t>
                      </a:r>
                      <a:r>
                        <a:rPr lang="en-US" altLang="zh-CN" sz="2400" b="1" dirty="0">
                          <a:latin typeface="Cambria" panose="02040503050406030204" pitchFamily="18" charset="0"/>
                        </a:rPr>
                        <a:t>Real Analysis</a:t>
                      </a:r>
                      <a:endParaRPr lang="en-US" altLang="zh-CN" sz="2400" b="1" dirty="0">
                        <a:latin typeface="Cambria" panose="02040503050406030204" pitchFamily="18" charset="0"/>
                      </a:endParaRPr>
                    </a:p>
                    <a:p>
                      <a:pPr indent="0" algn="l">
                        <a:buNone/>
                      </a:pPr>
                      <a:r>
                        <a:rPr lang="en-IN" altLang="en-US" sz="2400" b="1" dirty="0">
                          <a:latin typeface="Cambria" panose="02040503050406030204" pitchFamily="18" charset="0"/>
                        </a:rPr>
                        <a:t>2. </a:t>
                      </a:r>
                      <a:r>
                        <a:rPr lang="en-US" altLang="zh-CN" sz="2400" b="1" dirty="0">
                          <a:latin typeface="Cambria" panose="02040503050406030204" pitchFamily="18" charset="0"/>
                        </a:rPr>
                        <a:t>ODE &amp;</a:t>
                      </a:r>
                      <a:r>
                        <a:rPr lang="en-IN" altLang="en-US" sz="2400" b="1" dirty="0">
                          <a:latin typeface="Cambria" panose="02040503050406030204" pitchFamily="18" charset="0"/>
                        </a:rPr>
                        <a:t> </a:t>
                      </a:r>
                      <a:r>
                        <a:rPr lang="en-US" altLang="zh-CN" sz="2400" b="1" dirty="0">
                          <a:latin typeface="Cambria" panose="02040503050406030204" pitchFamily="18" charset="0"/>
                        </a:rPr>
                        <a:t>Integral Equations</a:t>
                      </a:r>
                      <a:endParaRPr lang="en-US" altLang="zh-CN" sz="2400" b="1" dirty="0">
                        <a:latin typeface="Cambria" panose="02040503050406030204" pitchFamily="18" charset="0"/>
                      </a:endParaRPr>
                    </a:p>
                    <a:p>
                      <a:pPr indent="0" algn="l">
                        <a:buNone/>
                      </a:pPr>
                      <a:r>
                        <a:rPr lang="en-IN" altLang="en-US" sz="2400" b="1" dirty="0">
                          <a:latin typeface="Cambria" panose="02040503050406030204" pitchFamily="18" charset="0"/>
                        </a:rPr>
                        <a:t>3. </a:t>
                      </a:r>
                      <a:r>
                        <a:rPr lang="en-US" altLang="zh-CN" sz="2400" b="1" dirty="0">
                          <a:latin typeface="Cambria" panose="02040503050406030204" pitchFamily="18" charset="0"/>
                        </a:rPr>
                        <a:t>Classical Mechanics</a:t>
                      </a:r>
                      <a:endParaRPr lang="en-US" altLang="zh-CN" sz="2400" b="1" dirty="0">
                        <a:latin typeface="Cambria" panose="02040503050406030204" pitchFamily="18" charset="0"/>
                      </a:endParaRPr>
                    </a:p>
                    <a:p>
                      <a:pPr indent="0" algn="l">
                        <a:buNone/>
                      </a:pPr>
                      <a:r>
                        <a:rPr lang="en-IN" altLang="en-US" sz="2400" b="1" dirty="0">
                          <a:latin typeface="Cambria" panose="02040503050406030204" pitchFamily="18" charset="0"/>
                        </a:rPr>
                        <a:t>4. </a:t>
                      </a:r>
                      <a:r>
                        <a:rPr lang="en-US" altLang="zh-CN" sz="2400" b="1" dirty="0">
                          <a:latin typeface="Cambria" panose="02040503050406030204" pitchFamily="18" charset="0"/>
                        </a:rPr>
                        <a:t>Discrete Mathematical</a:t>
                      </a:r>
                      <a:r>
                        <a:rPr lang="en-IN" altLang="en-US" sz="2400" b="1" dirty="0">
                          <a:latin typeface="Cambria" panose="02040503050406030204" pitchFamily="18" charset="0"/>
                        </a:rPr>
                        <a:t> </a:t>
                      </a:r>
                      <a:r>
                        <a:rPr lang="en-US" altLang="zh-CN" sz="2400" b="1" dirty="0">
                          <a:latin typeface="Cambria" panose="02040503050406030204" pitchFamily="18" charset="0"/>
                        </a:rPr>
                        <a:t>Structures</a:t>
                      </a:r>
                      <a:endParaRPr lang="en-US" altLang="zh-CN" sz="2400" b="1" dirty="0">
                        <a:latin typeface="Cambria" panose="02040503050406030204" pitchFamily="18" charset="0"/>
                      </a:endParaRPr>
                    </a:p>
                    <a:p>
                      <a:pPr indent="0" algn="l">
                        <a:buNone/>
                      </a:pPr>
                      <a:r>
                        <a:rPr lang="en-IN" altLang="en-US" sz="2400" b="1" dirty="0">
                          <a:latin typeface="Cambria" panose="02040503050406030204" pitchFamily="18" charset="0"/>
                        </a:rPr>
                        <a:t>5. </a:t>
                      </a:r>
                      <a:r>
                        <a:rPr lang="en-US" altLang="zh-CN" sz="2400" b="1" dirty="0">
                          <a:latin typeface="Cambria" panose="02040503050406030204" pitchFamily="18" charset="0"/>
                        </a:rPr>
                        <a:t>Programming in  C</a:t>
                      </a:r>
                      <a:endParaRPr lang="en-US" altLang="zh-CN" sz="2400" b="1" dirty="0">
                        <a:latin typeface="Cambria" panose="02040503050406030204" pitchFamily="18" charset="0"/>
                      </a:endParaRPr>
                    </a:p>
                    <a:p>
                      <a:pPr indent="0" algn="l">
                        <a:buNone/>
                      </a:pPr>
                      <a:r>
                        <a:rPr lang="en-IN" altLang="en-US" sz="2400" b="1" dirty="0">
                          <a:latin typeface="Cambria" panose="02040503050406030204" pitchFamily="18" charset="0"/>
                        </a:rPr>
                        <a:t>6. </a:t>
                      </a:r>
                      <a:r>
                        <a:rPr lang="en-US" altLang="zh-CN" sz="2400" b="1" dirty="0">
                          <a:latin typeface="Cambria" panose="02040503050406030204" pitchFamily="18" charset="0"/>
                        </a:rPr>
                        <a:t>Lab: Programming in C</a:t>
                      </a:r>
                      <a:endParaRPr lang="en-US" altLang="zh-CN" sz="2400" b="1" dirty="0">
                        <a:latin typeface="Cambria" panose="02040503050406030204" pitchFamily="18" charset="0"/>
                        <a:ea typeface="Calibri" panose="020F0502020204030204" charset="0"/>
                        <a:cs typeface="Calibri" panose="020F0502020204030204" charset="0"/>
                      </a:endParaRPr>
                    </a:p>
                  </a:txBody>
                  <a:tcPr marL="68580" marR="68580" marT="0" marB="0">
                    <a:lnL w="12700" cap="flat" cmpd="sng">
                      <a:solidFill>
                        <a:srgbClr val="F79646"/>
                      </a:solidFill>
                      <a:prstDash val="solid"/>
                      <a:headEnd type="none" w="med" len="med"/>
                      <a:tailEnd type="none" w="med" len="med"/>
                    </a:lnL>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lnTlToBr>
                      <a:noFill/>
                    </a:lnTlToBr>
                    <a:lnBlToTr>
                      <a:noFill/>
                    </a:lnBlToTr>
                    <a:noFill/>
                  </a:tcPr>
                </a:tc>
                <a:tc>
                  <a:txBody>
                    <a:bodyPr/>
                    <a:lstStyle/>
                    <a:p>
                      <a:pPr indent="0">
                        <a:buNone/>
                      </a:pPr>
                      <a:r>
                        <a:rPr lang="en-US" sz="2400" b="1" dirty="0">
                          <a:latin typeface="Cambria" panose="02040503050406030204" pitchFamily="18" charset="0"/>
                          <a:cs typeface="Cambria" panose="02040503050406030204" pitchFamily="18" charset="0"/>
                          <a:sym typeface="+mn-ea"/>
                        </a:rPr>
                        <a:t>1.</a:t>
                      </a:r>
                      <a:r>
                        <a:rPr lang="en-IN" altLang="en-US" sz="2400" b="1" dirty="0">
                          <a:latin typeface="Cambria" panose="02040503050406030204" pitchFamily="18" charset="0"/>
                          <a:cs typeface="Cambria" panose="02040503050406030204" pitchFamily="18" charset="0"/>
                          <a:sym typeface="+mn-ea"/>
                        </a:rPr>
                        <a:t> </a:t>
                      </a:r>
                      <a:r>
                        <a:rPr lang="en-US" sz="2400" b="1" dirty="0">
                          <a:latin typeface="Cambria" panose="02040503050406030204" pitchFamily="18" charset="0"/>
                          <a:cs typeface="Cambria" panose="02040503050406030204" pitchFamily="18" charset="0"/>
                          <a:sym typeface="+mn-ea"/>
                        </a:rPr>
                        <a:t>Complex Analysis</a:t>
                      </a:r>
                      <a:endParaRPr lang="en-US" sz="2400" b="1" dirty="0">
                        <a:latin typeface="Cambria" panose="02040503050406030204" pitchFamily="18" charset="0"/>
                        <a:cs typeface="Cambria" panose="02040503050406030204" pitchFamily="18" charset="0"/>
                      </a:endParaRPr>
                    </a:p>
                    <a:p>
                      <a:pPr indent="0">
                        <a:buNone/>
                      </a:pPr>
                      <a:r>
                        <a:rPr lang="en-US" altLang="zh-CN" sz="2400" b="1" dirty="0">
                          <a:latin typeface="Cambria" panose="02040503050406030204" pitchFamily="18" charset="0"/>
                          <a:sym typeface="+mn-ea"/>
                        </a:rPr>
                        <a:t>2. PDE &amp; Integral Transforms</a:t>
                      </a:r>
                      <a:endParaRPr lang="en-US" altLang="zh-CN" sz="2400" b="1" dirty="0">
                        <a:latin typeface="Cambria" panose="02040503050406030204" pitchFamily="18" charset="0"/>
                      </a:endParaRPr>
                    </a:p>
                    <a:p>
                      <a:pPr indent="0">
                        <a:buNone/>
                      </a:pPr>
                      <a:r>
                        <a:rPr lang="en-US" altLang="zh-CN" sz="2400" b="1" dirty="0">
                          <a:latin typeface="Cambria" panose="02040503050406030204" pitchFamily="18" charset="0"/>
                          <a:sym typeface="+mn-ea"/>
                        </a:rPr>
                        <a:t>3. Statistics &amp;</a:t>
                      </a:r>
                      <a:r>
                        <a:rPr lang="en-IN" altLang="en-US" sz="2400" b="1" dirty="0">
                          <a:latin typeface="Cambria" panose="02040503050406030204" pitchFamily="18" charset="0"/>
                          <a:sym typeface="+mn-ea"/>
                        </a:rPr>
                        <a:t> </a:t>
                      </a:r>
                      <a:r>
                        <a:rPr lang="en-US" altLang="zh-CN" sz="2400" b="1" dirty="0">
                          <a:latin typeface="Cambria" panose="02040503050406030204" pitchFamily="18" charset="0"/>
                          <a:sym typeface="+mn-ea"/>
                        </a:rPr>
                        <a:t>Distribution </a:t>
                      </a:r>
                      <a:r>
                        <a:rPr lang="en-IN" altLang="en-US" sz="2400" b="1" dirty="0">
                          <a:latin typeface="Cambria" panose="02040503050406030204" pitchFamily="18" charset="0"/>
                          <a:sym typeface="+mn-ea"/>
                        </a:rPr>
                        <a:t>T</a:t>
                      </a:r>
                      <a:r>
                        <a:rPr lang="en-US" altLang="zh-CN" sz="2400" b="1" dirty="0">
                          <a:latin typeface="Cambria" panose="02040503050406030204" pitchFamily="18" charset="0"/>
                          <a:sym typeface="+mn-ea"/>
                        </a:rPr>
                        <a:t>heory</a:t>
                      </a:r>
                      <a:endParaRPr lang="en-US" altLang="zh-CN" sz="2400" b="1" dirty="0">
                        <a:latin typeface="Cambria" panose="02040503050406030204" pitchFamily="18" charset="0"/>
                      </a:endParaRPr>
                    </a:p>
                    <a:p>
                      <a:pPr indent="0">
                        <a:buNone/>
                      </a:pPr>
                      <a:r>
                        <a:rPr lang="en-US" altLang="zh-CN" sz="2400" b="1" dirty="0">
                          <a:latin typeface="Cambria" panose="02040503050406030204" pitchFamily="18" charset="0"/>
                          <a:sym typeface="+mn-ea"/>
                        </a:rPr>
                        <a:t>4. Elasticity and Fluid Dynamics</a:t>
                      </a:r>
                      <a:endParaRPr lang="en-US" altLang="zh-CN" sz="2400" b="1" dirty="0">
                        <a:latin typeface="Cambria" panose="02040503050406030204" pitchFamily="18" charset="0"/>
                      </a:endParaRPr>
                    </a:p>
                    <a:p>
                      <a:pPr indent="0">
                        <a:buNone/>
                      </a:pPr>
                      <a:r>
                        <a:rPr lang="en-US" altLang="zh-CN" sz="2400" b="1" dirty="0">
                          <a:latin typeface="Cambria" panose="02040503050406030204" pitchFamily="18" charset="0"/>
                          <a:sym typeface="+mn-ea"/>
                        </a:rPr>
                        <a:t>5. Numerical Analysis</a:t>
                      </a:r>
                      <a:endParaRPr lang="en-US" altLang="zh-CN" sz="2400" b="1" dirty="0">
                        <a:latin typeface="Cambria" panose="02040503050406030204" pitchFamily="18" charset="0"/>
                      </a:endParaRPr>
                    </a:p>
                    <a:p>
                      <a:pPr indent="0">
                        <a:buNone/>
                      </a:pPr>
                      <a:r>
                        <a:rPr lang="en-IN" altLang="en-US" sz="2400" b="1" dirty="0">
                          <a:latin typeface="Cambria" panose="02040503050406030204" pitchFamily="18" charset="0"/>
                          <a:cs typeface="Cambria" panose="02040503050406030204" pitchFamily="18" charset="0"/>
                        </a:rPr>
                        <a:t>6. Viva-Voce</a:t>
                      </a:r>
                      <a:endParaRPr lang="en-US" sz="2400" b="1" dirty="0">
                        <a:latin typeface="Cambria" panose="02040503050406030204" pitchFamily="18" charset="0"/>
                        <a:cs typeface="Cambria" panose="02040503050406030204" pitchFamily="18" charset="0"/>
                      </a:endParaRPr>
                    </a:p>
                    <a:p>
                      <a:pPr indent="0">
                        <a:buNone/>
                      </a:pPr>
                      <a:endParaRPr lang="en-US" sz="2400" b="1" dirty="0">
                        <a:latin typeface="Cambria" panose="02040503050406030204" pitchFamily="18" charset="0"/>
                        <a:cs typeface="Cambria" panose="02040503050406030204" pitchFamily="18" charset="0"/>
                      </a:endParaRPr>
                    </a:p>
                    <a:p>
                      <a:pPr indent="0">
                        <a:buNone/>
                      </a:pPr>
                      <a:endParaRPr lang="en-US" sz="2400" b="1" dirty="0">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solidFill>
                        <a:srgbClr val="F79646"/>
                      </a:solidFill>
                      <a:prstDash val="solid"/>
                      <a:headEnd type="none" w="med" len="med"/>
                      <a:tailEnd type="none" w="med" len="med"/>
                    </a:lnR>
                    <a:lnT w="12700" cap="flat" cmpd="sng" algn="ctr">
                      <a:solidFill>
                        <a:srgbClr val="F79646"/>
                      </a:solidFill>
                      <a:prstDash val="solid"/>
                      <a:round/>
                      <a:headEnd type="none" w="med" len="med"/>
                      <a:tailEnd type="none" w="med" len="med"/>
                    </a:lnT>
                    <a:lnB w="12700" cap="flat" cmpd="sng">
                      <a:solidFill>
                        <a:srgbClr val="F79646"/>
                      </a:solidFill>
                      <a:prstDash val="solid"/>
                      <a:headEnd type="none" w="med" len="med"/>
                      <a:tailEnd type="none" w="med" len="med"/>
                    </a:lnB>
                    <a:lnTlToBr>
                      <a:noFill/>
                    </a:lnTlToBr>
                    <a:lnBlToTr>
                      <a:noFill/>
                    </a:lnBlToTr>
                    <a:noFill/>
                  </a:tcPr>
                </a:tc>
              </a:tr>
            </a:tbl>
          </a:graphicData>
        </a:graphic>
      </p:graphicFrame>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635" y="274955"/>
            <a:ext cx="12192635" cy="453390"/>
          </a:xfrm>
          <a:prstGeom prst="rect">
            <a:avLst/>
          </a:prstGeom>
          <a:noFill/>
        </p:spPr>
        <p:txBody>
          <a:bodyPr wrap="square" rtlCol="0">
            <a:noAutofit/>
          </a:bodyPr>
          <a:p>
            <a:pPr algn="ctr"/>
            <a:r>
              <a:rPr lang="en-IN" sz="2800" b="1" dirty="0">
                <a:solidFill>
                  <a:srgbClr val="FF0000"/>
                </a:solidFill>
                <a:sym typeface="+mn-ea"/>
              </a:rPr>
              <a:t>CURRICULAR ASPECTS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a:p>
            <a:pPr algn="ctr"/>
            <a:endParaRPr lang="en-US"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690" y="401003"/>
            <a:ext cx="10972800" cy="1143000"/>
          </a:xfrm>
        </p:spPr>
        <p:txBody>
          <a:bodyPr/>
          <a:lstStyle/>
          <a:p>
            <a:r>
              <a:rPr lang="en-IN" altLang="en-US"/>
              <a:t>  </a:t>
            </a:r>
            <a:endParaRPr lang="en-IN" altLang="en-US"/>
          </a:p>
        </p:txBody>
      </p:sp>
      <p:sp>
        <p:nvSpPr>
          <p:cNvPr id="3" name="Content Placeholder 2"/>
          <p:cNvSpPr>
            <a:spLocks noGrp="1"/>
          </p:cNvSpPr>
          <p:nvPr>
            <p:ph sz="half" idx="1"/>
          </p:nvPr>
        </p:nvSpPr>
        <p:spPr/>
        <p:txBody>
          <a:bodyPr/>
          <a:lstStyle/>
          <a:p>
            <a:pPr marL="0" indent="0">
              <a:buNone/>
            </a:pPr>
            <a:r>
              <a:rPr lang="en-IN" altLang="en-US"/>
              <a:t> </a:t>
            </a:r>
            <a:endParaRPr lang="en-IN" altLang="en-US"/>
          </a:p>
        </p:txBody>
      </p:sp>
      <p:sp>
        <p:nvSpPr>
          <p:cNvPr id="8" name="Text Box 7"/>
          <p:cNvSpPr txBox="1"/>
          <p:nvPr/>
        </p:nvSpPr>
        <p:spPr>
          <a:xfrm>
            <a:off x="3908108" y="420370"/>
            <a:ext cx="4417060" cy="1568450"/>
          </a:xfrm>
          <a:prstGeom prst="rect">
            <a:avLst/>
          </a:prstGeom>
          <a:noFill/>
        </p:spPr>
        <p:txBody>
          <a:bodyPr wrap="none" rtlCol="0">
            <a:spAutoFit/>
          </a:bodyPr>
          <a:lstStyle/>
          <a:p>
            <a:pPr algn="ctr"/>
            <a:endParaRPr lang="en-US" sz="2400" b="1" dirty="0"/>
          </a:p>
          <a:p>
            <a:pPr algn="ctr"/>
            <a:r>
              <a:rPr lang="en-US" sz="2400" b="1" dirty="0"/>
              <a:t>Course Curriculum</a:t>
            </a:r>
            <a:endParaRPr lang="en-US" sz="2400" b="1" dirty="0"/>
          </a:p>
          <a:p>
            <a:pPr algn="ctr"/>
            <a:r>
              <a:rPr lang="en-US" sz="2400" b="1" dirty="0"/>
              <a:t>Choice Based Credit System </a:t>
            </a:r>
            <a:endParaRPr lang="en-US" sz="2400" b="1" dirty="0"/>
          </a:p>
          <a:p>
            <a:pPr algn="ctr"/>
            <a:endParaRPr lang="en-US" sz="2400" b="1" dirty="0"/>
          </a:p>
        </p:txBody>
      </p:sp>
      <p:sp>
        <p:nvSpPr>
          <p:cNvPr id="12" name="Text Box 11"/>
          <p:cNvSpPr txBox="1"/>
          <p:nvPr/>
        </p:nvSpPr>
        <p:spPr>
          <a:xfrm>
            <a:off x="635" y="1838960"/>
            <a:ext cx="12191365" cy="460375"/>
          </a:xfrm>
          <a:prstGeom prst="rect">
            <a:avLst/>
          </a:prstGeom>
          <a:noFill/>
        </p:spPr>
        <p:txBody>
          <a:bodyPr wrap="square" rtlCol="0">
            <a:spAutoFit/>
          </a:bodyPr>
          <a:lstStyle/>
          <a:p>
            <a:pPr algn="ctr"/>
            <a:r>
              <a:rPr lang="en-US" sz="2400" b="1" dirty="0">
                <a:solidFill>
                  <a:srgbClr val="FF0000"/>
                </a:solidFill>
              </a:rPr>
              <a:t>Basic Structure of the </a:t>
            </a:r>
            <a:r>
              <a:rPr lang="en-US" sz="2400" b="1" dirty="0" smtClean="0">
                <a:solidFill>
                  <a:srgbClr val="FF0000"/>
                </a:solidFill>
              </a:rPr>
              <a:t>Course</a:t>
            </a:r>
            <a:endParaRPr lang="en-US" sz="2400" b="1" dirty="0">
              <a:solidFill>
                <a:srgbClr val="FF0000"/>
              </a:solidFill>
            </a:endParaRPr>
          </a:p>
        </p:txBody>
      </p:sp>
      <p:sp>
        <p:nvSpPr>
          <p:cNvPr id="13" name="Content Placeholder 12"/>
          <p:cNvSpPr>
            <a:spLocks noGrp="1"/>
          </p:cNvSpPr>
          <p:nvPr>
            <p:ph sz="half" idx="2"/>
          </p:nvPr>
        </p:nvSpPr>
        <p:spPr/>
        <p:txBody>
          <a:bodyPr/>
          <a:lstStyle/>
          <a:p>
            <a:pPr marL="0" indent="0">
              <a:buNone/>
            </a:pPr>
            <a:r>
              <a:rPr lang="en-IN" altLang="en-US"/>
              <a:t> </a:t>
            </a:r>
            <a:endParaRPr lang="en-IN" altLang="en-US"/>
          </a:p>
        </p:txBody>
      </p:sp>
      <p:sp>
        <p:nvSpPr>
          <p:cNvPr id="14" name="Text Box 13"/>
          <p:cNvSpPr txBox="1"/>
          <p:nvPr/>
        </p:nvSpPr>
        <p:spPr>
          <a:xfrm>
            <a:off x="2284730" y="4078605"/>
            <a:ext cx="309880" cy="368300"/>
          </a:xfrm>
          <a:prstGeom prst="rect">
            <a:avLst/>
          </a:prstGeom>
          <a:noFill/>
        </p:spPr>
        <p:txBody>
          <a:bodyPr wrap="none" rtlCol="0">
            <a:spAutoFit/>
          </a:bodyPr>
          <a:lstStyle/>
          <a:p>
            <a:endParaRPr lang="en-US"/>
          </a:p>
        </p:txBody>
      </p:sp>
      <p:graphicFrame>
        <p:nvGraphicFramePr>
          <p:cNvPr id="15" name="Table 14"/>
          <p:cNvGraphicFramePr/>
          <p:nvPr/>
        </p:nvGraphicFramePr>
        <p:xfrm>
          <a:off x="501650" y="2558415"/>
          <a:ext cx="11459210" cy="3855720"/>
        </p:xfrm>
        <a:graphic>
          <a:graphicData uri="http://schemas.openxmlformats.org/drawingml/2006/table">
            <a:tbl>
              <a:tblPr firstRow="1" bandRow="1">
                <a:tableStyleId>{5940675A-B579-460E-94D1-54222C63F5DA}</a:tableStyleId>
              </a:tblPr>
              <a:tblGrid>
                <a:gridCol w="5647690"/>
                <a:gridCol w="5811520"/>
              </a:tblGrid>
              <a:tr h="450215">
                <a:tc>
                  <a:txBody>
                    <a:bodyPr/>
                    <a:lstStyle/>
                    <a:p>
                      <a:pPr indent="0" algn="ctr">
                        <a:buNone/>
                      </a:pPr>
                      <a:r>
                        <a:rPr lang="en-IN" altLang="en-US" sz="2400" b="1" dirty="0">
                          <a:latin typeface="Calibri" panose="020F0502020204030204" charset="0"/>
                        </a:rPr>
                        <a:t>III Semester </a:t>
                      </a:r>
                      <a:endParaRPr lang="en-US" altLang="zh-CN" sz="2400" b="1" dirty="0">
                        <a:latin typeface="Calibri" panose="020F0502020204030204" charset="0"/>
                        <a:cs typeface="Calibri" panose="020F0502020204030204" charset="0"/>
                      </a:endParaRPr>
                    </a:p>
                  </a:txBody>
                  <a:tcPr marL="68580" marR="68580" marT="0" marB="0">
                    <a:lnL w="12700" cap="flat" cmpd="sng">
                      <a:solidFill>
                        <a:srgbClr val="F79646"/>
                      </a:solidFill>
                      <a:prstDash val="solid"/>
                      <a:headEnd type="none" w="med" len="med"/>
                      <a:tailEnd type="none" w="med" len="med"/>
                    </a:lnL>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lnTlToBr>
                      <a:noFill/>
                    </a:lnTlToBr>
                    <a:lnBlToTr>
                      <a:noFill/>
                    </a:lnBlToTr>
                    <a:noFill/>
                  </a:tcPr>
                </a:tc>
                <a:tc>
                  <a:txBody>
                    <a:bodyPr/>
                    <a:lstStyle/>
                    <a:p>
                      <a:pPr indent="0" algn="ctr">
                        <a:buNone/>
                      </a:pPr>
                      <a:r>
                        <a:rPr lang="en-IN" altLang="en-US" sz="2400" b="1" dirty="0">
                          <a:latin typeface="Calibri" panose="020F0502020204030204" charset="0"/>
                        </a:rPr>
                        <a:t>IV Semester </a:t>
                      </a:r>
                      <a:endParaRPr lang="en-US" altLang="zh-CN" sz="2400" b="1" dirty="0">
                        <a:latin typeface="Calibri" panose="020F0502020204030204" charset="0"/>
                        <a:cs typeface="Calibri" panose="020F0502020204030204" charset="0"/>
                      </a:endParaRPr>
                    </a:p>
                  </a:txBody>
                  <a:tcPr marL="68580" marR="68580" marT="0" marB="0">
                    <a:lnL w="12700" cap="flat" cmpd="sng" algn="ctr">
                      <a:solidFill>
                        <a:srgbClr val="F79646"/>
                      </a:solidFill>
                      <a:prstDash val="solid"/>
                      <a:round/>
                      <a:headEnd type="none" w="med" len="med"/>
                      <a:tailEnd type="none" w="med" len="med"/>
                    </a:lnL>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r>
              <a:tr h="3405505">
                <a:tc>
                  <a:txBody>
                    <a:bodyPr/>
                    <a:lstStyle/>
                    <a:p>
                      <a:pPr algn="just"/>
                      <a:r>
                        <a:rPr lang="en-IN" altLang="en-US" sz="2400" b="1" dirty="0">
                          <a:latin typeface="Cambria" panose="02040503050406030204" pitchFamily="18" charset="0"/>
                          <a:cs typeface="Cambria" panose="02040503050406030204" pitchFamily="18" charset="0"/>
                          <a:sym typeface="+mn-ea"/>
                        </a:rPr>
                        <a:t>1. </a:t>
                      </a:r>
                      <a:r>
                        <a:rPr lang="en-US" sz="2400" b="1" dirty="0">
                          <a:latin typeface="Cambria" panose="02040503050406030204" pitchFamily="18" charset="0"/>
                          <a:cs typeface="Cambria" panose="02040503050406030204" pitchFamily="18" charset="0"/>
                          <a:sym typeface="+mn-ea"/>
                        </a:rPr>
                        <a:t>Measure Theory</a:t>
                      </a:r>
                      <a:endParaRPr lang="en-US" sz="2400" b="1" dirty="0">
                        <a:latin typeface="Cambria" panose="02040503050406030204" pitchFamily="18" charset="0"/>
                        <a:cs typeface="Cambria" panose="02040503050406030204" pitchFamily="18" charset="0"/>
                      </a:endParaRPr>
                    </a:p>
                    <a:p>
                      <a:pPr algn="just"/>
                      <a:r>
                        <a:rPr lang="en-IN" altLang="en-US" sz="2400" b="1" dirty="0">
                          <a:latin typeface="Cambria" panose="02040503050406030204" pitchFamily="18" charset="0"/>
                          <a:sym typeface="+mn-ea"/>
                        </a:rPr>
                        <a:t>2. </a:t>
                      </a:r>
                      <a:r>
                        <a:rPr lang="en-US" altLang="zh-CN" sz="2400" b="1" dirty="0">
                          <a:latin typeface="Cambria" panose="02040503050406030204" pitchFamily="18" charset="0"/>
                          <a:sym typeface="+mn-ea"/>
                        </a:rPr>
                        <a:t>Python Programming</a:t>
                      </a:r>
                      <a:endParaRPr lang="en-US" altLang="zh-CN" sz="2400" b="1" dirty="0">
                        <a:latin typeface="Cambria" panose="02040503050406030204" pitchFamily="18" charset="0"/>
                      </a:endParaRPr>
                    </a:p>
                    <a:p>
                      <a:pPr algn="l"/>
                      <a:r>
                        <a:rPr lang="en-IN" altLang="en-US" sz="2400" b="1" dirty="0">
                          <a:latin typeface="Cambria" panose="02040503050406030204" pitchFamily="18" charset="0"/>
                          <a:sym typeface="+mn-ea"/>
                        </a:rPr>
                        <a:t>3.</a:t>
                      </a:r>
                      <a:r>
                        <a:rPr lang="en-US" altLang="zh-CN" sz="2400" b="1" dirty="0">
                          <a:latin typeface="Cambria" panose="02040503050406030204" pitchFamily="18" charset="0"/>
                          <a:sym typeface="+mn-ea"/>
                        </a:rPr>
                        <a:t>Techniques of Applied</a:t>
                      </a:r>
                      <a:r>
                        <a:rPr lang="en-IN" altLang="en-US" sz="2400" b="1" dirty="0">
                          <a:latin typeface="Cambria" panose="02040503050406030204" pitchFamily="18" charset="0"/>
                          <a:sym typeface="+mn-ea"/>
                        </a:rPr>
                        <a:t> </a:t>
                      </a:r>
                      <a:r>
                        <a:rPr lang="en-US" altLang="zh-CN" sz="2400" b="1" dirty="0">
                          <a:latin typeface="Cambria" panose="02040503050406030204" pitchFamily="18" charset="0"/>
                          <a:sym typeface="+mn-ea"/>
                        </a:rPr>
                        <a:t>Mathematics</a:t>
                      </a:r>
                      <a:endParaRPr lang="en-US" altLang="zh-CN" sz="2400" b="1" dirty="0">
                        <a:latin typeface="Cambria" panose="02040503050406030204" pitchFamily="18" charset="0"/>
                      </a:endParaRPr>
                    </a:p>
                    <a:p>
                      <a:pPr algn="just"/>
                      <a:r>
                        <a:rPr lang="en-IN" altLang="en-US" sz="2400" b="1" dirty="0">
                          <a:latin typeface="Cambria" panose="02040503050406030204" pitchFamily="18" charset="0"/>
                          <a:sym typeface="+mn-ea"/>
                        </a:rPr>
                        <a:t>4. </a:t>
                      </a:r>
                      <a:r>
                        <a:rPr lang="en-US" altLang="zh-CN" sz="2400" b="1" dirty="0">
                          <a:latin typeface="Cambria" panose="02040503050406030204" pitchFamily="18" charset="0"/>
                          <a:sym typeface="+mn-ea"/>
                        </a:rPr>
                        <a:t>Elective – I</a:t>
                      </a:r>
                      <a:endParaRPr lang="en-US" altLang="zh-CN" sz="2400" b="1" dirty="0">
                        <a:latin typeface="Cambria" panose="02040503050406030204" pitchFamily="18" charset="0"/>
                      </a:endParaRPr>
                    </a:p>
                    <a:p>
                      <a:pPr algn="just"/>
                      <a:r>
                        <a:rPr lang="en-IN" altLang="en-US" sz="2400" b="1" dirty="0">
                          <a:latin typeface="Cambria" panose="02040503050406030204" pitchFamily="18" charset="0"/>
                          <a:sym typeface="+mn-ea"/>
                        </a:rPr>
                        <a:t>5. </a:t>
                      </a:r>
                      <a:r>
                        <a:rPr lang="en-US" altLang="zh-CN" sz="2400" b="1" dirty="0">
                          <a:latin typeface="Cambria" panose="02040503050406030204" pitchFamily="18" charset="0"/>
                          <a:sym typeface="+mn-ea"/>
                        </a:rPr>
                        <a:t>Elective – II</a:t>
                      </a:r>
                      <a:endParaRPr lang="en-US" altLang="zh-CN" sz="2400" b="1" dirty="0">
                        <a:latin typeface="Cambria" panose="02040503050406030204" pitchFamily="18" charset="0"/>
                      </a:endParaRPr>
                    </a:p>
                    <a:p>
                      <a:pPr algn="just"/>
                      <a:r>
                        <a:rPr lang="en-IN" altLang="en-US" sz="2400" b="1" dirty="0">
                          <a:latin typeface="Cambria" panose="02040503050406030204" pitchFamily="18" charset="0"/>
                          <a:sym typeface="+mn-ea"/>
                        </a:rPr>
                        <a:t>6. </a:t>
                      </a:r>
                      <a:r>
                        <a:rPr lang="en-US" altLang="zh-CN" sz="2400" b="1" dirty="0">
                          <a:latin typeface="Cambria" panose="02040503050406030204" pitchFamily="18" charset="0"/>
                          <a:sym typeface="+mn-ea"/>
                        </a:rPr>
                        <a:t>MOOC Course</a:t>
                      </a:r>
                      <a:endParaRPr lang="en-US" altLang="zh-CN" sz="2400" b="1" dirty="0">
                        <a:latin typeface="Cambria" panose="02040503050406030204" pitchFamily="18" charset="0"/>
                      </a:endParaRPr>
                    </a:p>
                    <a:p>
                      <a:pPr algn="l"/>
                      <a:r>
                        <a:rPr lang="en-IN" altLang="en-US" sz="2400" b="1" dirty="0">
                          <a:latin typeface="Cambria" panose="02040503050406030204" pitchFamily="18" charset="0"/>
                          <a:sym typeface="+mn-ea"/>
                        </a:rPr>
                        <a:t>7. </a:t>
                      </a:r>
                      <a:r>
                        <a:rPr lang="en-US" altLang="zh-CN" sz="2400" b="1" dirty="0">
                          <a:latin typeface="Cambria" panose="02040503050406030204" pitchFamily="18" charset="0"/>
                          <a:sym typeface="+mn-ea"/>
                        </a:rPr>
                        <a:t>Lab: Python</a:t>
                      </a:r>
                      <a:r>
                        <a:rPr lang="en-IN" altLang="en-US" sz="2400" b="1" dirty="0">
                          <a:latin typeface="Cambria" panose="02040503050406030204" pitchFamily="18" charset="0"/>
                          <a:sym typeface="+mn-ea"/>
                        </a:rPr>
                        <a:t> </a:t>
                      </a:r>
                      <a:r>
                        <a:rPr lang="en-US" altLang="zh-CN" sz="2400" b="1" dirty="0">
                          <a:latin typeface="Cambria" panose="02040503050406030204" pitchFamily="18" charset="0"/>
                          <a:sym typeface="+mn-ea"/>
                        </a:rPr>
                        <a:t>Programming</a:t>
                      </a:r>
                      <a:endParaRPr lang="en-US" sz="2400" b="1" dirty="0">
                        <a:latin typeface="Cambria" panose="02040503050406030204" pitchFamily="18" charset="0"/>
                        <a:cs typeface="Cambria" panose="02040503050406030204" pitchFamily="18" charset="0"/>
                      </a:endParaRPr>
                    </a:p>
                    <a:p>
                      <a:pPr indent="0" algn="just">
                        <a:buNone/>
                      </a:pPr>
                      <a:r>
                        <a:rPr lang="en-IN" altLang="en-US" sz="2400" b="1" dirty="0">
                          <a:latin typeface="Cambria" panose="02040503050406030204" pitchFamily="18" charset="0"/>
                          <a:ea typeface="Calibri" panose="020F0502020204030204" charset="0"/>
                          <a:cs typeface="Cambria" panose="02040503050406030204" pitchFamily="18" charset="0"/>
                        </a:rPr>
                        <a:t>* Electives are selected from the Thrust</a:t>
                      </a:r>
                      <a:endParaRPr lang="en-IN" altLang="en-US" sz="2400" b="1" dirty="0">
                        <a:latin typeface="Cambria" panose="02040503050406030204" pitchFamily="18" charset="0"/>
                        <a:ea typeface="Calibri" panose="020F0502020204030204" charset="0"/>
                        <a:cs typeface="Cambria" panose="02040503050406030204" pitchFamily="18" charset="0"/>
                      </a:endParaRPr>
                    </a:p>
                    <a:p>
                      <a:pPr indent="0" algn="just">
                        <a:buNone/>
                      </a:pPr>
                      <a:r>
                        <a:rPr lang="en-IN" altLang="en-US" sz="2400" b="1" dirty="0">
                          <a:latin typeface="Cambria" panose="02040503050406030204" pitchFamily="18" charset="0"/>
                          <a:ea typeface="Calibri" panose="020F0502020204030204" charset="0"/>
                          <a:cs typeface="Cambria" panose="02040503050406030204" pitchFamily="18" charset="0"/>
                        </a:rPr>
                        <a:t>    areas</a:t>
                      </a:r>
                      <a:endParaRPr lang="en-IN" altLang="en-US" sz="2400" b="1" dirty="0">
                        <a:latin typeface="Cambria" panose="02040503050406030204" pitchFamily="18" charset="0"/>
                        <a:ea typeface="Calibri" panose="020F0502020204030204" charset="0"/>
                        <a:cs typeface="Cambria" panose="02040503050406030204" pitchFamily="18" charset="0"/>
                      </a:endParaRPr>
                    </a:p>
                  </a:txBody>
                  <a:tcPr marL="68580" marR="68580" marT="0" marB="0">
                    <a:lnL w="12700" cap="flat" cmpd="sng">
                      <a:solidFill>
                        <a:srgbClr val="F79646"/>
                      </a:solidFill>
                      <a:prstDash val="solid"/>
                      <a:headEnd type="none" w="med" len="med"/>
                      <a:tailEnd type="none" w="med" len="med"/>
                    </a:lnL>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lnTlToBr>
                      <a:noFill/>
                    </a:lnTlToBr>
                    <a:lnBlToTr>
                      <a:noFill/>
                    </a:lnBlToTr>
                    <a:noFill/>
                  </a:tcPr>
                </a:tc>
                <a:tc>
                  <a:txBody>
                    <a:bodyPr/>
                    <a:lstStyle/>
                    <a:p>
                      <a:pPr indent="0" algn="just">
                        <a:buNone/>
                      </a:pPr>
                      <a:r>
                        <a:rPr lang="en-IN" altLang="en-US" sz="2400" b="1" dirty="0">
                          <a:latin typeface="Cambria" panose="02040503050406030204" pitchFamily="18" charset="0"/>
                          <a:cs typeface="Cambria" panose="02040503050406030204" pitchFamily="18" charset="0"/>
                          <a:sym typeface="+mn-ea"/>
                        </a:rPr>
                        <a:t>1. </a:t>
                      </a:r>
                      <a:r>
                        <a:rPr lang="en-US" sz="2400" b="1" dirty="0">
                          <a:latin typeface="Cambria" panose="02040503050406030204" pitchFamily="18" charset="0"/>
                          <a:cs typeface="Cambria" panose="02040503050406030204" pitchFamily="18" charset="0"/>
                          <a:sym typeface="+mn-ea"/>
                        </a:rPr>
                        <a:t>Functional Analysis</a:t>
                      </a:r>
                      <a:endParaRPr lang="en-US" sz="2400" b="1" dirty="0">
                        <a:latin typeface="Cambria" panose="02040503050406030204" pitchFamily="18" charset="0"/>
                        <a:cs typeface="Cambria" panose="02040503050406030204" pitchFamily="18" charset="0"/>
                      </a:endParaRPr>
                    </a:p>
                    <a:p>
                      <a:pPr indent="0" algn="l">
                        <a:buNone/>
                      </a:pPr>
                      <a:r>
                        <a:rPr lang="en-IN" altLang="en-US" sz="2400" b="1" dirty="0">
                          <a:latin typeface="Cambria" panose="02040503050406030204" pitchFamily="18" charset="0"/>
                          <a:sym typeface="+mn-ea"/>
                        </a:rPr>
                        <a:t>2. Theory of </a:t>
                      </a:r>
                      <a:r>
                        <a:rPr lang="en-US" altLang="zh-CN" sz="2400" b="1" dirty="0">
                          <a:latin typeface="Cambria" panose="02040503050406030204" pitchFamily="18" charset="0"/>
                          <a:sym typeface="+mn-ea"/>
                        </a:rPr>
                        <a:t>Automa</a:t>
                      </a:r>
                      <a:r>
                        <a:rPr lang="en-IN" altLang="en-US" sz="2400" b="1" dirty="0">
                          <a:latin typeface="Cambria" panose="02040503050406030204" pitchFamily="18" charset="0"/>
                          <a:sym typeface="+mn-ea"/>
                        </a:rPr>
                        <a:t>ta </a:t>
                      </a:r>
                      <a:r>
                        <a:rPr lang="en-US" altLang="zh-CN" sz="2400" b="1" dirty="0">
                          <a:latin typeface="Cambria" panose="02040503050406030204" pitchFamily="18" charset="0"/>
                          <a:sym typeface="+mn-ea"/>
                        </a:rPr>
                        <a:t> &amp;</a:t>
                      </a:r>
                      <a:r>
                        <a:rPr lang="en-IN" altLang="en-US" sz="2400" b="1" dirty="0">
                          <a:latin typeface="Cambria" panose="02040503050406030204" pitchFamily="18" charset="0"/>
                          <a:sym typeface="+mn-ea"/>
                        </a:rPr>
                        <a:t> </a:t>
                      </a:r>
                      <a:r>
                        <a:rPr lang="en-US" altLang="zh-CN" sz="2400" b="1" dirty="0">
                          <a:latin typeface="Cambria" panose="02040503050406030204" pitchFamily="18" charset="0"/>
                          <a:sym typeface="+mn-ea"/>
                        </a:rPr>
                        <a:t>Formal</a:t>
                      </a:r>
                      <a:r>
                        <a:rPr lang="en-IN" altLang="en-US" sz="2400" b="1" dirty="0">
                          <a:latin typeface="Cambria" panose="02040503050406030204" pitchFamily="18" charset="0"/>
                          <a:sym typeface="+mn-ea"/>
                        </a:rPr>
                        <a:t> </a:t>
                      </a:r>
                      <a:endParaRPr lang="en-IN" altLang="en-US" sz="2400" b="1" dirty="0">
                        <a:latin typeface="Cambria" panose="02040503050406030204" pitchFamily="18" charset="0"/>
                        <a:sym typeface="+mn-ea"/>
                      </a:endParaRPr>
                    </a:p>
                    <a:p>
                      <a:pPr indent="0" algn="l">
                        <a:buNone/>
                      </a:pPr>
                      <a:r>
                        <a:rPr lang="en-IN" altLang="en-US" sz="2400" b="1" dirty="0">
                          <a:latin typeface="Cambria" panose="02040503050406030204" pitchFamily="18" charset="0"/>
                          <a:sym typeface="+mn-ea"/>
                        </a:rPr>
                        <a:t>     L</a:t>
                      </a:r>
                      <a:r>
                        <a:rPr lang="en-US" altLang="zh-CN" sz="2400" b="1" dirty="0">
                          <a:latin typeface="Cambria" panose="02040503050406030204" pitchFamily="18" charset="0"/>
                          <a:sym typeface="+mn-ea"/>
                        </a:rPr>
                        <a:t>anguages</a:t>
                      </a:r>
                      <a:endParaRPr lang="en-US" altLang="zh-CN" sz="2400" b="1" dirty="0">
                        <a:latin typeface="Cambria" panose="02040503050406030204" pitchFamily="18" charset="0"/>
                      </a:endParaRPr>
                    </a:p>
                    <a:p>
                      <a:pPr indent="0" algn="just">
                        <a:buNone/>
                      </a:pPr>
                      <a:r>
                        <a:rPr lang="en-IN" altLang="en-US" sz="2400" b="1" dirty="0">
                          <a:latin typeface="Cambria" panose="02040503050406030204" pitchFamily="18" charset="0"/>
                          <a:sym typeface="+mn-ea"/>
                        </a:rPr>
                        <a:t>3. </a:t>
                      </a:r>
                      <a:r>
                        <a:rPr lang="en-US" altLang="zh-CN" sz="2400" b="1" dirty="0">
                          <a:latin typeface="Cambria" panose="02040503050406030204" pitchFamily="18" charset="0"/>
                          <a:sym typeface="+mn-ea"/>
                        </a:rPr>
                        <a:t>Elective-I</a:t>
                      </a:r>
                      <a:endParaRPr lang="en-US" altLang="zh-CN" sz="2400" b="1" dirty="0">
                        <a:latin typeface="Cambria" panose="02040503050406030204" pitchFamily="18" charset="0"/>
                        <a:sym typeface="+mn-ea"/>
                      </a:endParaRPr>
                    </a:p>
                    <a:p>
                      <a:pPr indent="0" algn="just">
                        <a:buNone/>
                      </a:pPr>
                      <a:r>
                        <a:rPr lang="en-IN" altLang="en-US" sz="2400" b="1" dirty="0">
                          <a:latin typeface="Cambria" panose="02040503050406030204" pitchFamily="18" charset="0"/>
                          <a:sym typeface="+mn-ea"/>
                        </a:rPr>
                        <a:t>4. </a:t>
                      </a:r>
                      <a:r>
                        <a:rPr lang="en-US" altLang="zh-CN" sz="2400" b="1" dirty="0">
                          <a:latin typeface="Cambria" panose="02040503050406030204" pitchFamily="18" charset="0"/>
                          <a:sym typeface="+mn-ea"/>
                        </a:rPr>
                        <a:t>Elective-II</a:t>
                      </a:r>
                      <a:endParaRPr lang="en-US" altLang="zh-CN" sz="2400" b="1" dirty="0">
                        <a:latin typeface="Cambria" panose="02040503050406030204" pitchFamily="18" charset="0"/>
                      </a:endParaRPr>
                    </a:p>
                    <a:p>
                      <a:pPr indent="0" algn="just">
                        <a:buNone/>
                      </a:pPr>
                      <a:r>
                        <a:rPr lang="en-IN" altLang="en-US" sz="2400" b="1" dirty="0">
                          <a:latin typeface="Cambria" panose="02040503050406030204" pitchFamily="18" charset="0"/>
                          <a:sym typeface="+mn-ea"/>
                        </a:rPr>
                        <a:t>5. </a:t>
                      </a:r>
                      <a:r>
                        <a:rPr lang="en-US" altLang="zh-CN" sz="2400" b="1" dirty="0">
                          <a:latin typeface="Cambria" panose="02040503050406030204" pitchFamily="18" charset="0"/>
                          <a:sym typeface="+mn-ea"/>
                        </a:rPr>
                        <a:t>MOOC C</a:t>
                      </a:r>
                      <a:r>
                        <a:rPr lang="en-IN" altLang="en-US" sz="2400" b="1" dirty="0" err="1">
                          <a:latin typeface="Cambria" panose="02040503050406030204" pitchFamily="18" charset="0"/>
                          <a:sym typeface="+mn-ea"/>
                        </a:rPr>
                        <a:t>ourse</a:t>
                      </a:r>
                      <a:endParaRPr lang="en-IN" altLang="en-US" sz="2400" b="1" dirty="0">
                        <a:latin typeface="Cambria" panose="02040503050406030204" pitchFamily="18" charset="0"/>
                        <a:sym typeface="+mn-ea"/>
                      </a:endParaRPr>
                    </a:p>
                    <a:p>
                      <a:pPr indent="0" algn="just">
                        <a:buNone/>
                      </a:pPr>
                      <a:r>
                        <a:rPr lang="en-IN" altLang="en-US" sz="2400" b="1" dirty="0">
                          <a:latin typeface="Cambria" panose="02040503050406030204" pitchFamily="18" charset="0"/>
                          <a:sym typeface="+mn-ea"/>
                        </a:rPr>
                        <a:t>6. </a:t>
                      </a:r>
                      <a:r>
                        <a:rPr lang="en-US" altLang="zh-CN" sz="2400" b="1" dirty="0">
                          <a:latin typeface="Cambria" panose="02040503050406030204" pitchFamily="18" charset="0"/>
                          <a:sym typeface="+mn-ea"/>
                        </a:rPr>
                        <a:t>Project Work</a:t>
                      </a:r>
                      <a:endParaRPr lang="en-US" altLang="zh-CN" sz="2400" b="1" dirty="0">
                        <a:latin typeface="Cambria" panose="02040503050406030204" pitchFamily="18" charset="0"/>
                        <a:sym typeface="+mn-ea"/>
                      </a:endParaRPr>
                    </a:p>
                    <a:p>
                      <a:pPr indent="0" algn="just">
                        <a:buNone/>
                      </a:pPr>
                      <a:r>
                        <a:rPr lang="en-IN" altLang="en-US" sz="2400" b="1" dirty="0">
                          <a:latin typeface="Cambria" panose="02040503050406030204" pitchFamily="18" charset="0"/>
                          <a:sym typeface="+mn-ea"/>
                        </a:rPr>
                        <a:t>7. Viva-Voce</a:t>
                      </a:r>
                      <a:endParaRPr lang="en-US" altLang="zh-CN" sz="2400" b="1" dirty="0">
                        <a:latin typeface="Cambria" panose="02040503050406030204" pitchFamily="18" charset="0"/>
                      </a:endParaRPr>
                    </a:p>
                    <a:p>
                      <a:pPr indent="0" algn="just">
                        <a:buNone/>
                      </a:pPr>
                      <a:endParaRPr lang="en-US" sz="2400" b="1" dirty="0">
                        <a:latin typeface="Cambria" panose="02040503050406030204" pitchFamily="18" charset="0"/>
                        <a:cs typeface="Cambria" panose="02040503050406030204" pitchFamily="18" charset="0"/>
                      </a:endParaRPr>
                    </a:p>
                    <a:p>
                      <a:pPr indent="0" algn="just">
                        <a:buNone/>
                      </a:pPr>
                      <a:endParaRPr lang="en-US" sz="2400" b="1" dirty="0">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solidFill>
                        <a:srgbClr val="F79646"/>
                      </a:solidFill>
                      <a:prstDash val="solid"/>
                      <a:headEnd type="none" w="med" len="med"/>
                      <a:tailEnd type="none" w="med" len="med"/>
                    </a:lnR>
                    <a:lnT w="12700" cap="flat" cmpd="sng" algn="ctr">
                      <a:solidFill>
                        <a:srgbClr val="F79646"/>
                      </a:solidFill>
                      <a:prstDash val="solid"/>
                      <a:round/>
                      <a:headEnd type="none" w="med" len="med"/>
                      <a:tailEnd type="none" w="med" len="med"/>
                    </a:lnT>
                    <a:lnB w="12700" cap="flat" cmpd="sng">
                      <a:solidFill>
                        <a:srgbClr val="F79646"/>
                      </a:solidFill>
                      <a:prstDash val="solid"/>
                      <a:headEnd type="none" w="med" len="med"/>
                      <a:tailEnd type="none" w="med" len="med"/>
                    </a:lnB>
                    <a:lnTlToBr>
                      <a:noFill/>
                    </a:lnTlToBr>
                    <a:lnBlToTr>
                      <a:noFill/>
                    </a:lnBlToTr>
                    <a:noFill/>
                  </a:tcPr>
                </a:tc>
              </a:tr>
            </a:tbl>
          </a:graphicData>
        </a:graphic>
      </p:graphicFrame>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08005" y="80010"/>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635" y="240030"/>
            <a:ext cx="12192000" cy="455930"/>
          </a:xfrm>
          <a:prstGeom prst="rect">
            <a:avLst/>
          </a:prstGeom>
          <a:noFill/>
        </p:spPr>
        <p:txBody>
          <a:bodyPr wrap="square" rtlCol="0">
            <a:noAutofit/>
          </a:bodyPr>
          <a:p>
            <a:pPr algn="ctr"/>
            <a:r>
              <a:rPr lang="en-IN" sz="2800" b="1" dirty="0">
                <a:solidFill>
                  <a:srgbClr val="FF0000"/>
                </a:solidFill>
                <a:sym typeface="+mn-ea"/>
              </a:rPr>
              <a:t>CURRICULAR ASPECTS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p:nvSpPr>
        <p:spPr>
          <a:xfrm>
            <a:off x="635" y="450215"/>
            <a:ext cx="12190730" cy="582930"/>
          </a:xfrm>
          <a:prstGeom prst="rect">
            <a:avLst/>
          </a:prstGeom>
          <a:noFill/>
        </p:spPr>
        <p:txBody>
          <a:bodyPr wrap="square" rtlCol="0">
            <a:noAutofit/>
          </a:bodyPr>
          <a:lstStyle/>
          <a:p>
            <a:pPr algn="ctr"/>
            <a:r>
              <a:rPr lang="en-IN" sz="2800" b="1" dirty="0">
                <a:solidFill>
                  <a:srgbClr val="FF0000"/>
                </a:solidFill>
              </a:rPr>
              <a:t>CURRICULAR ASPECTS </a:t>
            </a:r>
            <a:r>
              <a:rPr lang="en-IN" sz="2800" b="1" dirty="0">
                <a:solidFill>
                  <a:srgbClr val="FF0000"/>
                </a:solidFill>
                <a:sym typeface="+mn-ea"/>
              </a:rPr>
              <a:t>(contd..)</a:t>
            </a:r>
            <a:endParaRPr lang="en-IN" sz="2800" b="1" dirty="0">
              <a:solidFill>
                <a:srgbClr val="FF0000"/>
              </a:solidFill>
            </a:endParaRPr>
          </a:p>
          <a:p>
            <a:pPr algn="ctr"/>
            <a:endParaRPr lang="en-IN" sz="2800" b="1" dirty="0">
              <a:solidFill>
                <a:srgbClr val="FF0000"/>
              </a:solidFill>
            </a:endParaRPr>
          </a:p>
        </p:txBody>
      </p:sp>
      <p:sp>
        <p:nvSpPr>
          <p:cNvPr id="4" name="TextBox 3"/>
          <p:cNvSpPr txBox="1"/>
          <p:nvPr/>
        </p:nvSpPr>
        <p:spPr>
          <a:xfrm>
            <a:off x="243840" y="1032510"/>
            <a:ext cx="11641455" cy="5506085"/>
          </a:xfrm>
          <a:prstGeom prst="rect">
            <a:avLst/>
          </a:prstGeom>
          <a:noFill/>
        </p:spPr>
        <p:txBody>
          <a:bodyPr wrap="square" rtlCol="0">
            <a:noAutofit/>
          </a:bodyPr>
          <a:lstStyle/>
          <a:p>
            <a:pPr algn="ctr"/>
            <a:r>
              <a:rPr lang="en-IN" sz="2800" b="1" dirty="0">
                <a:solidFill>
                  <a:srgbClr val="FF0000"/>
                </a:solidFill>
              </a:rPr>
              <a:t>Program Outcomes</a:t>
            </a:r>
            <a:r>
              <a:rPr lang="en-IN" sz="2800" b="1" dirty="0"/>
              <a:t>  </a:t>
            </a:r>
            <a:r>
              <a:rPr lang="en-IN" sz="2500" b="1" dirty="0"/>
              <a:t> </a:t>
            </a:r>
            <a:endParaRPr lang="en-IN" sz="2500" b="1" dirty="0"/>
          </a:p>
          <a:p>
            <a:pPr marL="914400" lvl="1" indent="-457200" algn="just">
              <a:buFont typeface="Wingdings" panose="05000000000000000000" charset="0"/>
              <a:buChar char="v"/>
            </a:pPr>
            <a:r>
              <a:rPr lang="en-IN" sz="2500" b="1" dirty="0"/>
              <a:t>PO1: Provide in depth knowledge on the core courses of Mathematical Physics, Applied Mathematics and Computational Mathematics. </a:t>
            </a:r>
            <a:endParaRPr lang="en-IN" sz="2500" b="1" dirty="0"/>
          </a:p>
          <a:p>
            <a:pPr marL="914400" lvl="1" indent="-457200" algn="just">
              <a:buFont typeface="Wingdings" panose="05000000000000000000" charset="0"/>
              <a:buChar char="v"/>
            </a:pPr>
            <a:r>
              <a:rPr lang="en-IN" sz="2500" b="1" dirty="0"/>
              <a:t>PO2: Develop analytical abilities and logical thinking.</a:t>
            </a:r>
            <a:endParaRPr lang="en-IN" sz="2500" b="1" dirty="0"/>
          </a:p>
          <a:p>
            <a:pPr marL="914400" lvl="1" indent="-457200" algn="just">
              <a:buFont typeface="Wingdings" panose="05000000000000000000" charset="0"/>
              <a:buChar char="v"/>
            </a:pPr>
            <a:r>
              <a:rPr lang="en-IN" sz="2500" b="1" dirty="0"/>
              <a:t>PO3: Enable the student to acquire the necessary problem solving skills by participating in tutorials, seminars and completing an assigned project.</a:t>
            </a:r>
            <a:endParaRPr lang="en-IN" sz="2500" b="1" dirty="0"/>
          </a:p>
          <a:p>
            <a:pPr marL="914400" lvl="1" indent="-457200" algn="just">
              <a:buFont typeface="Wingdings" panose="05000000000000000000" charset="0"/>
              <a:buChar char="v"/>
            </a:pPr>
            <a:r>
              <a:rPr lang="en-IN" sz="2500" b="1" dirty="0"/>
              <a:t>PO4: Provide and develop the ability and skills to obtain employment in a chosen field.</a:t>
            </a:r>
            <a:endParaRPr lang="en-IN" sz="2500" b="1" dirty="0"/>
          </a:p>
          <a:p>
            <a:pPr marL="914400" lvl="1" indent="-457200" algn="just">
              <a:buFont typeface="Wingdings" panose="05000000000000000000" charset="0"/>
              <a:buChar char="v"/>
            </a:pPr>
            <a:r>
              <a:rPr lang="en-IN" sz="2500" b="1" dirty="0"/>
              <a:t>PO5: Develop the necessary programming skills to acquire knowledge and excel in software oriented jobs.</a:t>
            </a:r>
            <a:endParaRPr lang="en-IN" sz="2500" b="1" dirty="0"/>
          </a:p>
        </p:txBody>
      </p:sp>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08005" y="69215"/>
            <a:ext cx="1177925" cy="1217295"/>
          </a:xfrm>
          <a:prstGeom prst="rect">
            <a:avLst/>
          </a:prstGeom>
          <a:noFill/>
          <a:ln w="9525">
            <a:noFill/>
          </a:ln>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Facet</Template>
  <TotalTime>0</TotalTime>
  <Words>16063</Words>
  <Application>WPS Presentation</Application>
  <PresentationFormat>Custom</PresentationFormat>
  <Paragraphs>1014</Paragraphs>
  <Slides>46</Slides>
  <Notes>7</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46</vt:i4>
      </vt:variant>
    </vt:vector>
  </HeadingPairs>
  <TitlesOfParts>
    <vt:vector size="64" baseType="lpstr">
      <vt:lpstr>Arial</vt:lpstr>
      <vt:lpstr>SimSun</vt:lpstr>
      <vt:lpstr>Wingdings</vt:lpstr>
      <vt:lpstr>Cambria</vt:lpstr>
      <vt:lpstr>Wingdings</vt:lpstr>
      <vt:lpstr>Courier New</vt:lpstr>
      <vt:lpstr>Calibri</vt:lpstr>
      <vt:lpstr>Microsoft YaHei</vt:lpstr>
      <vt:lpstr>Arial Unicode MS</vt:lpstr>
      <vt:lpstr>Arial Narrow</vt:lpstr>
      <vt:lpstr>Times New Roman</vt:lpstr>
      <vt:lpstr>Gautami</vt:lpstr>
      <vt:lpstr>Segoe Print</vt:lpstr>
      <vt:lpstr>Lucida Sans Unicode</vt:lpstr>
      <vt:lpstr>Verdana</vt:lpstr>
      <vt:lpstr>Wingdings 3</vt:lpstr>
      <vt:lpstr>Aharoni</vt:lpstr>
      <vt:lpstr>Default Design</vt:lpstr>
      <vt:lpstr>PowerPoint 演示文稿</vt:lpstr>
      <vt:lpstr>PowerPoint 演示文稿</vt:lpstr>
      <vt:lpstr>PowerPoint 演示文稿</vt:lpstr>
      <vt:lpstr>PowerPoint 演示文稿</vt:lpstr>
      <vt:lpstr>PowerPoint 演示文稿</vt:lpstr>
      <vt:lpstr>PowerPoint 演示文稿</vt:lpstr>
      <vt:lpstr>  </vt:lpstr>
      <vt:lpstr>  </vt:lpstr>
      <vt:lpstr>PowerPoint 演示文稿</vt:lpstr>
      <vt:lpstr>ATTAINMENT REPORT FOR COURSE OUTCOMES  SEMESTER WISE </vt:lpstr>
      <vt:lpstr>ATTAINMENT REPORT FOR COURSE OUTCOMES  SEMESTER WISE </vt:lpstr>
      <vt:lpstr> </vt:lpstr>
      <vt:lpstr>CURRICULAR ASPECTS (contd..)</vt:lpstr>
      <vt:lpstr>PowerPoint 演示文稿</vt:lpstr>
      <vt:lpstr>   </vt:lpstr>
      <vt:lpstr>PowerPoint 演示文稿</vt:lpstr>
      <vt:lpstr>PowerPoint 演示文稿</vt:lpstr>
      <vt:lpstr>STUDENTS FEEDBACK</vt:lpstr>
      <vt:lpstr>PowerPoint 演示文稿</vt:lpstr>
      <vt:lpstr>PowerPoint 演示文稿</vt:lpstr>
      <vt:lpstr>PowerPoint 演示文稿</vt:lpstr>
      <vt:lpstr> </vt:lpstr>
      <vt:lpstr>PowerPoint 演示文稿</vt:lpstr>
      <vt:lpstr>PowerPoint 演示文稿</vt:lpstr>
      <vt:lpstr>PowerPoint 演示文稿</vt:lpstr>
      <vt:lpstr>Teaching, Learning and Evaluation (contd..) </vt:lpstr>
      <vt:lpstr>LIBRARY</vt:lpstr>
      <vt:lpstr>PowerPoint 演示文稿</vt:lpstr>
      <vt:lpstr>PowerPoint 演示文稿</vt:lpstr>
      <vt:lpstr>PowerPoint 演示文稿</vt:lpstr>
      <vt:lpstr>PowerPoint 演示文稿</vt:lpstr>
      <vt:lpstr>PowerPoint 演示文稿</vt:lpstr>
      <vt:lpstr>PowerPoint 演示文稿</vt:lpstr>
      <vt:lpstr>International Students Obtained Ph.D. Degrees</vt:lpstr>
      <vt:lpstr>PowerPoint 演示文稿</vt:lpstr>
      <vt:lpstr>PowerPoint 演示文稿</vt:lpstr>
      <vt:lpstr>PowerPoint 演示文稿</vt:lpstr>
      <vt:lpstr>PowerPoint 演示文稿</vt:lpstr>
      <vt:lpstr>PowerPoint 演示文稿</vt:lpstr>
      <vt:lpstr>PowerPoint 演示文稿</vt:lpstr>
      <vt:lpstr>Prominent Alumni </vt:lpstr>
      <vt:lpstr>Prominent Alumni </vt:lpstr>
      <vt:lpstr>Recent Awards </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J Raju Gottumukkala</dc:creator>
  <cp:lastModifiedBy>91984</cp:lastModifiedBy>
  <cp:revision>215</cp:revision>
  <cp:lastPrinted>2023-10-20T07:13:00Z</cp:lastPrinted>
  <dcterms:created xsi:type="dcterms:W3CDTF">2023-06-17T05:09:00Z</dcterms:created>
  <dcterms:modified xsi:type="dcterms:W3CDTF">2023-11-03T10:41:30Z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B8A8BE37771F4593BAFFEB7ADB639058_13</vt:lpwstr>
  </property>
  <property fmtid="{D5CDD505-2E9C-101B-9397-08002B2CF9AE}" pid="3" name="KSOProductBuildVer">
    <vt:lpwstr>1033-12.2.0.13266</vt:lpwstr>
  </property>
</Properties>
</file>